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261" r:id="rId5"/>
    <p:sldId id="266" r:id="rId6"/>
    <p:sldId id="276" r:id="rId7"/>
    <p:sldId id="274" r:id="rId8"/>
    <p:sldId id="275" r:id="rId9"/>
    <p:sldId id="277" r:id="rId10"/>
    <p:sldId id="368" r:id="rId11"/>
    <p:sldId id="315" r:id="rId12"/>
    <p:sldId id="312" r:id="rId13"/>
    <p:sldId id="316" r:id="rId14"/>
    <p:sldId id="317" r:id="rId15"/>
    <p:sldId id="327" r:id="rId16"/>
    <p:sldId id="370" r:id="rId17"/>
    <p:sldId id="323" r:id="rId18"/>
    <p:sldId id="329" r:id="rId19"/>
    <p:sldId id="342" r:id="rId20"/>
    <p:sldId id="343" r:id="rId21"/>
  </p:sldIdLst>
  <p:sldSz cx="9144000" cy="6858000" type="screen4x3"/>
  <p:notesSz cx="7010400" cy="9296400"/>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3792C"/>
    <a:srgbClr val="D19B23"/>
    <a:srgbClr val="77933C"/>
    <a:srgbClr val="756C66"/>
    <a:srgbClr val="8560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46" autoAdjust="0"/>
    <p:restoredTop sz="94660"/>
  </p:normalViewPr>
  <p:slideViewPr>
    <p:cSldViewPr snapToGrid="0" snapToObjects="1">
      <p:cViewPr>
        <p:scale>
          <a:sx n="70" d="100"/>
          <a:sy n="70" d="100"/>
        </p:scale>
        <p:origin x="-972" y="-72"/>
      </p:cViewPr>
      <p:guideLst>
        <p:guide orient="horz" pos="1013"/>
        <p:guide pos="28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D31FC19-52E6-4272-8B9B-82497D2066A4}" type="datetimeFigureOut">
              <a:rPr lang="en-US" smtClean="0"/>
              <a:t>2/20/2015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CBD7497-5412-41BB-B8B3-80536C712F7E}" type="slidenum">
              <a:rPr lang="en-US" smtClean="0"/>
              <a:t>‹#›</a:t>
            </a:fld>
            <a:endParaRPr lang="en-US"/>
          </a:p>
        </p:txBody>
      </p:sp>
    </p:spTree>
    <p:extLst>
      <p:ext uri="{BB962C8B-B14F-4D97-AF65-F5344CB8AC3E}">
        <p14:creationId xmlns:p14="http://schemas.microsoft.com/office/powerpoint/2010/main" val="382807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AE9AF-5B02-A343-87BA-BF97CE0E58AE}" type="datetimeFigureOut">
              <a:rPr lang="en-US" smtClean="0"/>
              <a:t>2/20/2015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C696C59-4C62-F748-9189-0658811B1DC6}" type="slidenum">
              <a:rPr lang="en-US" smtClean="0"/>
              <a:t>‹#›</a:t>
            </a:fld>
            <a:endParaRPr lang="en-US"/>
          </a:p>
        </p:txBody>
      </p:sp>
    </p:spTree>
    <p:extLst>
      <p:ext uri="{BB962C8B-B14F-4D97-AF65-F5344CB8AC3E}">
        <p14:creationId xmlns:p14="http://schemas.microsoft.com/office/powerpoint/2010/main" val="19750174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a:t>
            </a:fld>
            <a:endParaRPr lang="en-US"/>
          </a:p>
        </p:txBody>
      </p:sp>
    </p:spTree>
    <p:extLst>
      <p:ext uri="{BB962C8B-B14F-4D97-AF65-F5344CB8AC3E}">
        <p14:creationId xmlns:p14="http://schemas.microsoft.com/office/powerpoint/2010/main" val="3761981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FMLA Questions?  Getting ready</a:t>
            </a:r>
            <a:r>
              <a:rPr lang="en-US" baseline="0" dirty="0" smtClean="0"/>
              <a:t> to move into PPL.</a:t>
            </a:r>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6</a:t>
            </a:fld>
            <a:endParaRPr lang="en-US"/>
          </a:p>
        </p:txBody>
      </p:sp>
    </p:spTree>
    <p:extLst>
      <p:ext uri="{BB962C8B-B14F-4D97-AF65-F5344CB8AC3E}">
        <p14:creationId xmlns:p14="http://schemas.microsoft.com/office/powerpoint/2010/main" val="4252141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7</a:t>
            </a:fld>
            <a:endParaRPr lang="en-US"/>
          </a:p>
        </p:txBody>
      </p:sp>
    </p:spTree>
    <p:extLst>
      <p:ext uri="{BB962C8B-B14F-4D97-AF65-F5344CB8AC3E}">
        <p14:creationId xmlns:p14="http://schemas.microsoft.com/office/powerpoint/2010/main" val="3761981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Understand that it is difficult</a:t>
            </a:r>
            <a:r>
              <a:rPr lang="en-US" baseline="0" dirty="0" smtClean="0"/>
              <a:t> to take leave time.  Leave should be discussed with Department Heads as far in advance as possible to make arrangements for teaching assignments.</a:t>
            </a:r>
          </a:p>
          <a:p>
            <a:endParaRPr lang="en-US" baseline="0" dirty="0" smtClean="0"/>
          </a:p>
          <a:p>
            <a:r>
              <a:rPr lang="en-US" baseline="0" dirty="0" smtClean="0"/>
              <a:t>We also understand that funding can sometimes be an issue.  Grants typically only allow 10 days of paid leave time to be charged to the grant.  When someone on a grant does go on a leave for more than 10 days, it then becomes the departments responsibility to fund the leave.</a:t>
            </a:r>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8</a:t>
            </a:fld>
            <a:endParaRPr lang="en-US"/>
          </a:p>
        </p:txBody>
      </p:sp>
    </p:spTree>
    <p:extLst>
      <p:ext uri="{BB962C8B-B14F-4D97-AF65-F5344CB8AC3E}">
        <p14:creationId xmlns:p14="http://schemas.microsoft.com/office/powerpoint/2010/main" val="3144108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Questions</a:t>
            </a:r>
            <a:r>
              <a:rPr lang="en-US" baseline="0" dirty="0" smtClean="0"/>
              <a:t> regarding PPL?  Moving into an example of FMLA and PPL.</a:t>
            </a:r>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12</a:t>
            </a:fld>
            <a:endParaRPr lang="en-US"/>
          </a:p>
        </p:txBody>
      </p:sp>
    </p:spTree>
    <p:extLst>
      <p:ext uri="{BB962C8B-B14F-4D97-AF65-F5344CB8AC3E}">
        <p14:creationId xmlns:p14="http://schemas.microsoft.com/office/powerpoint/2010/main" val="3709616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13</a:t>
            </a:fld>
            <a:endParaRPr lang="en-US"/>
          </a:p>
        </p:txBody>
      </p:sp>
    </p:spTree>
    <p:extLst>
      <p:ext uri="{BB962C8B-B14F-4D97-AF65-F5344CB8AC3E}">
        <p14:creationId xmlns:p14="http://schemas.microsoft.com/office/powerpoint/2010/main" val="37619811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B80C8F5-D920-BB4B-933F-7F3EB43C8215}" type="slidenum">
              <a:rPr lang="en-US" smtClean="0"/>
              <a:t>‹#›</a:t>
            </a:fld>
            <a:endParaRPr lang="en-US" dirty="0"/>
          </a:p>
        </p:txBody>
      </p:sp>
      <p:pic>
        <p:nvPicPr>
          <p:cNvPr id="7" name="Picture 6" descr="Lines_7404.pdf"/>
          <p:cNvPicPr>
            <a:picLocks noChangeAspect="1"/>
          </p:cNvPicPr>
          <p:nvPr userDrawn="1"/>
        </p:nvPicPr>
        <p:blipFill rotWithShape="1">
          <a:blip r:embed="rId2">
            <a:extLst>
              <a:ext uri="{28A0092B-C50C-407E-A947-70E740481C1C}">
                <a14:useLocalDpi xmlns:a14="http://schemas.microsoft.com/office/drawing/2010/main" val="0"/>
              </a:ext>
            </a:extLst>
          </a:blip>
          <a:srcRect r="85206" b="61897"/>
          <a:stretch/>
        </p:blipFill>
        <p:spPr>
          <a:xfrm>
            <a:off x="0" y="1582260"/>
            <a:ext cx="774095" cy="1960372"/>
          </a:xfrm>
          <a:prstGeom prst="rect">
            <a:avLst/>
          </a:prstGeom>
        </p:spPr>
      </p:pic>
      <p:pic>
        <p:nvPicPr>
          <p:cNvPr id="8" name="Picture 7" descr="Lines_blk.pdf"/>
          <p:cNvPicPr>
            <a:picLocks noChangeAspect="1"/>
          </p:cNvPicPr>
          <p:nvPr userDrawn="1"/>
        </p:nvPicPr>
        <p:blipFill rotWithShape="1">
          <a:blip r:embed="rId3">
            <a:extLst>
              <a:ext uri="{28A0092B-C50C-407E-A947-70E740481C1C}">
                <a14:useLocalDpi xmlns:a14="http://schemas.microsoft.com/office/drawing/2010/main" val="0"/>
              </a:ext>
            </a:extLst>
          </a:blip>
          <a:srcRect l="9555" t="6478" b="22982"/>
          <a:stretch/>
        </p:blipFill>
        <p:spPr>
          <a:xfrm>
            <a:off x="873677" y="1582260"/>
            <a:ext cx="8270323" cy="1960372"/>
          </a:xfrm>
          <a:prstGeom prst="rect">
            <a:avLst/>
          </a:prstGeom>
        </p:spPr>
      </p:pic>
      <p:pic>
        <p:nvPicPr>
          <p:cNvPr id="13" name="Picture 12" descr="PU_sigtab.eps"/>
          <p:cNvPicPr>
            <a:picLocks noChangeAspect="1"/>
          </p:cNvPicPr>
          <p:nvPr userDrawn="1"/>
        </p:nvPicPr>
        <p:blipFill rotWithShape="1">
          <a:blip r:embed="rId4">
            <a:extLst>
              <a:ext uri="{28A0092B-C50C-407E-A947-70E740481C1C}">
                <a14:useLocalDpi xmlns:a14="http://schemas.microsoft.com/office/drawing/2010/main" val="0"/>
              </a:ext>
            </a:extLst>
          </a:blip>
          <a:srcRect t="10748"/>
          <a:stretch/>
        </p:blipFill>
        <p:spPr>
          <a:xfrm>
            <a:off x="6935432" y="5830266"/>
            <a:ext cx="1942418" cy="1040186"/>
          </a:xfrm>
          <a:prstGeom prst="rect">
            <a:avLst/>
          </a:prstGeom>
        </p:spPr>
      </p:pic>
      <p:sp>
        <p:nvSpPr>
          <p:cNvPr id="14" name="Rectangle 13"/>
          <p:cNvSpPr/>
          <p:nvPr userDrawn="1"/>
        </p:nvSpPr>
        <p:spPr>
          <a:xfrm>
            <a:off x="0" y="-1"/>
            <a:ext cx="9144000" cy="133169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p:ph type="title" hasCustomPrompt="1"/>
          </p:nvPr>
        </p:nvSpPr>
        <p:spPr>
          <a:xfrm>
            <a:off x="1362779" y="1474647"/>
            <a:ext cx="7515071" cy="748782"/>
          </a:xfrm>
        </p:spPr>
        <p:txBody>
          <a:bodyPr anchor="t">
            <a:noAutofit/>
          </a:bodyPr>
          <a:lstStyle>
            <a:lvl1pPr>
              <a:lnSpc>
                <a:spcPct val="90000"/>
              </a:lnSpc>
              <a:defRPr sz="5200" cap="all">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1362777" y="2182940"/>
            <a:ext cx="7515073" cy="1460826"/>
          </a:xfrm>
        </p:spPr>
        <p:txBody>
          <a:bodyPr anchor="t">
            <a:noAutofit/>
          </a:bodyPr>
          <a:lstStyle>
            <a:lvl1pPr marL="0" indent="0" algn="l">
              <a:lnSpc>
                <a:spcPct val="90000"/>
              </a:lnSpc>
              <a:spcBef>
                <a:spcPts val="0"/>
              </a:spcBef>
              <a:buNone/>
              <a:defRPr sz="5200" cap="all" baseline="0">
                <a:solidFill>
                  <a:srgbClr val="A3792C"/>
                </a:solidFill>
                <a:latin typeface="Impact"/>
                <a:cs typeface="Impac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Second Line</a:t>
            </a:r>
            <a:br>
              <a:rPr lang="en-US" dirty="0" smtClean="0"/>
            </a:br>
            <a:r>
              <a:rPr lang="en-US" dirty="0" smtClean="0"/>
              <a:t>Third Line</a:t>
            </a:r>
            <a:endParaRPr lang="en-US" dirty="0"/>
          </a:p>
        </p:txBody>
      </p:sp>
      <p:sp>
        <p:nvSpPr>
          <p:cNvPr id="18" name="Text Placeholder 17"/>
          <p:cNvSpPr>
            <a:spLocks noGrp="1"/>
          </p:cNvSpPr>
          <p:nvPr>
            <p:ph type="body" sz="quarter" idx="13" hasCustomPrompt="1"/>
          </p:nvPr>
        </p:nvSpPr>
        <p:spPr>
          <a:xfrm>
            <a:off x="1371600" y="3876545"/>
            <a:ext cx="7505700" cy="954143"/>
          </a:xfrm>
        </p:spPr>
        <p:txBody>
          <a:bodyPr>
            <a:noAutofit/>
          </a:bodyPr>
          <a:lstStyle>
            <a:lvl1pPr>
              <a:defRPr sz="2400" cap="all">
                <a:solidFill>
                  <a:schemeClr val="tx1">
                    <a:lumMod val="50000"/>
                    <a:lumOff val="50000"/>
                  </a:schemeClr>
                </a:solidFill>
                <a:latin typeface="Impact"/>
                <a:cs typeface="Impact"/>
              </a:defRPr>
            </a:lvl1pPr>
          </a:lstStyle>
          <a:p>
            <a:pPr lvl="0"/>
            <a:r>
              <a:rPr lang="en-US" dirty="0" smtClean="0"/>
              <a:t>Single-line Subtitle</a:t>
            </a:r>
            <a:endParaRPr lang="en-US" dirty="0"/>
          </a:p>
        </p:txBody>
      </p:sp>
      <p:sp>
        <p:nvSpPr>
          <p:cNvPr id="20" name="Text Placeholder 19"/>
          <p:cNvSpPr>
            <a:spLocks noGrp="1"/>
          </p:cNvSpPr>
          <p:nvPr>
            <p:ph type="body" sz="quarter" idx="14" hasCustomPrompt="1"/>
          </p:nvPr>
        </p:nvSpPr>
        <p:spPr>
          <a:xfrm>
            <a:off x="1362776" y="5008928"/>
            <a:ext cx="7514523" cy="311740"/>
          </a:xfrm>
        </p:spPr>
        <p:txBody>
          <a:bodyPr>
            <a:noAutofit/>
          </a:bodyPr>
          <a:lstStyle>
            <a:lvl1pPr>
              <a:defRPr sz="1800" b="1">
                <a:solidFill>
                  <a:schemeClr val="bg1">
                    <a:lumMod val="50000"/>
                  </a:schemeClr>
                </a:solidFill>
              </a:defRPr>
            </a:lvl1pPr>
          </a:lstStyle>
          <a:p>
            <a:pPr lvl="0"/>
            <a:r>
              <a:rPr lang="en-US" dirty="0" smtClean="0"/>
              <a:t>Presenter Name</a:t>
            </a:r>
            <a:endParaRPr lang="en-US" dirty="0"/>
          </a:p>
        </p:txBody>
      </p:sp>
      <p:sp>
        <p:nvSpPr>
          <p:cNvPr id="22" name="Text Placeholder 21"/>
          <p:cNvSpPr>
            <a:spLocks noGrp="1"/>
          </p:cNvSpPr>
          <p:nvPr>
            <p:ph type="body" sz="quarter" idx="15" hasCustomPrompt="1"/>
          </p:nvPr>
        </p:nvSpPr>
        <p:spPr>
          <a:xfrm>
            <a:off x="1362776" y="5287650"/>
            <a:ext cx="7514524" cy="501116"/>
          </a:xfrm>
        </p:spPr>
        <p:txBody>
          <a:bodyPr anchor="t">
            <a:noAutofit/>
          </a:bodyPr>
          <a:lstStyle>
            <a:lvl1pPr>
              <a:lnSpc>
                <a:spcPct val="90000"/>
              </a:lnSpc>
              <a:defRPr sz="1300">
                <a:solidFill>
                  <a:schemeClr val="bg1">
                    <a:lumMod val="50000"/>
                  </a:schemeClr>
                </a:solidFill>
              </a:defRPr>
            </a:lvl1pPr>
          </a:lstStyle>
          <a:p>
            <a:pPr lvl="0"/>
            <a:r>
              <a:rPr lang="en-US" dirty="0" smtClean="0"/>
              <a:t>Presenter title</a:t>
            </a:r>
            <a:endParaRPr lang="en-US" dirty="0"/>
          </a:p>
        </p:txBody>
      </p:sp>
      <p:sp>
        <p:nvSpPr>
          <p:cNvPr id="9" name="Date Placeholder 6"/>
          <p:cNvSpPr>
            <a:spLocks noGrp="1"/>
          </p:cNvSpPr>
          <p:nvPr>
            <p:ph type="dt" sz="half" idx="10"/>
          </p:nvPr>
        </p:nvSpPr>
        <p:spPr>
          <a:xfrm>
            <a:off x="1362779" y="6356350"/>
            <a:ext cx="2085790" cy="365125"/>
          </a:xfrm>
          <a:prstGeom prst="rect">
            <a:avLst/>
          </a:prstGeom>
        </p:spPr>
        <p:txBody>
          <a:bodyPr/>
          <a:lstStyle>
            <a:lvl1pPr>
              <a:defRPr>
                <a:solidFill>
                  <a:srgbClr val="A3792C"/>
                </a:solidFill>
              </a:defRPr>
            </a:lvl1pPr>
          </a:lstStyle>
          <a:p>
            <a:r>
              <a:rPr lang="en-US" sz="1400" b="1" dirty="0" smtClean="0">
                <a:latin typeface="Arial"/>
                <a:cs typeface="Arial"/>
              </a:rPr>
              <a:t>Month day, year</a:t>
            </a:r>
            <a:endParaRPr lang="en-US" sz="1400" b="1" dirty="0">
              <a:latin typeface="Arial"/>
              <a:cs typeface="Arial"/>
            </a:endParaRPr>
          </a:p>
        </p:txBody>
      </p:sp>
    </p:spTree>
    <p:extLst>
      <p:ext uri="{BB962C8B-B14F-4D97-AF65-F5344CB8AC3E}">
        <p14:creationId xmlns:p14="http://schemas.microsoft.com/office/powerpoint/2010/main" val="196098279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p:cNvSpPr/>
          <p:nvPr userDrawn="1"/>
        </p:nvSpPr>
        <p:spPr>
          <a:xfrm>
            <a:off x="1212273" y="1905000"/>
            <a:ext cx="7931727" cy="2295144"/>
          </a:xfrm>
          <a:prstGeom prst="rect">
            <a:avLst/>
          </a:prstGeom>
          <a:solidFill>
            <a:srgbClr val="756C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Lines_blk.70.pdf"/>
          <p:cNvPicPr>
            <a:picLocks noChangeAspect="1"/>
          </p:cNvPicPr>
          <p:nvPr userDrawn="1"/>
        </p:nvPicPr>
        <p:blipFill rotWithShape="1">
          <a:blip r:embed="rId2">
            <a:extLst>
              <a:ext uri="{28A0092B-C50C-407E-A947-70E740481C1C}">
                <a14:useLocalDpi xmlns:a14="http://schemas.microsoft.com/office/drawing/2010/main" val="0"/>
              </a:ext>
            </a:extLst>
          </a:blip>
          <a:srcRect t="37250" r="87164" b="-1"/>
          <a:stretch/>
        </p:blipFill>
        <p:spPr>
          <a:xfrm>
            <a:off x="0" y="1905000"/>
            <a:ext cx="1119909" cy="2295144"/>
          </a:xfrm>
          <a:prstGeom prst="rect">
            <a:avLst/>
          </a:prstGeom>
        </p:spPr>
      </p:pic>
      <p:pic>
        <p:nvPicPr>
          <p:cNvPr id="10" name="Picture 9" descr="PU_sigtab.eps"/>
          <p:cNvPicPr>
            <a:picLocks noChangeAspect="1"/>
          </p:cNvPicPr>
          <p:nvPr userDrawn="1"/>
        </p:nvPicPr>
        <p:blipFill rotWithShape="1">
          <a:blip r:embed="rId3">
            <a:extLst>
              <a:ext uri="{28A0092B-C50C-407E-A947-70E740481C1C}">
                <a14:useLocalDpi xmlns:a14="http://schemas.microsoft.com/office/drawing/2010/main" val="0"/>
              </a:ext>
            </a:extLst>
          </a:blip>
          <a:srcRect t="10748"/>
          <a:stretch/>
        </p:blipFill>
        <p:spPr>
          <a:xfrm>
            <a:off x="6935432" y="5830266"/>
            <a:ext cx="1942418" cy="1040186"/>
          </a:xfrm>
          <a:prstGeom prst="rect">
            <a:avLst/>
          </a:prstGeom>
        </p:spPr>
      </p:pic>
      <p:sp>
        <p:nvSpPr>
          <p:cNvPr id="2" name="Title 1"/>
          <p:cNvSpPr>
            <a:spLocks noGrp="1"/>
          </p:cNvSpPr>
          <p:nvPr>
            <p:ph type="title" hasCustomPrompt="1"/>
          </p:nvPr>
        </p:nvSpPr>
        <p:spPr>
          <a:xfrm>
            <a:off x="1371600" y="2003092"/>
            <a:ext cx="7772400" cy="744258"/>
          </a:xfrm>
        </p:spPr>
        <p:txBody>
          <a:bodyPr anchor="t">
            <a:noAutofit/>
          </a:bodyPr>
          <a:lstStyle>
            <a:lvl1pPr marL="0" marR="0" indent="0" algn="l" defTabSz="457200" rtl="0" eaLnBrk="1" fontAlgn="auto" latinLnBrk="0" hangingPunct="1">
              <a:lnSpc>
                <a:spcPct val="80000"/>
              </a:lnSpc>
              <a:spcBef>
                <a:spcPct val="0"/>
              </a:spcBef>
              <a:spcAft>
                <a:spcPts val="0"/>
              </a:spcAft>
              <a:buClrTx/>
              <a:buSzTx/>
              <a:buFontTx/>
              <a:buNone/>
              <a:tabLst/>
              <a:defRPr sz="5800" b="0" i="0" cap="all">
                <a:solidFill>
                  <a:srgbClr val="D19B23"/>
                </a:solidFill>
              </a:defRPr>
            </a:lvl1pPr>
          </a:lstStyle>
          <a:p>
            <a:pPr>
              <a:lnSpc>
                <a:spcPct val="80000"/>
              </a:lnSpc>
            </a:pPr>
            <a:r>
              <a:rPr lang="en-US" sz="5800" dirty="0" smtClean="0">
                <a:solidFill>
                  <a:srgbClr val="D19B23"/>
                </a:solidFill>
                <a:latin typeface="Impact"/>
                <a:cs typeface="Impact"/>
              </a:rPr>
              <a:t>SECTION TITLE</a:t>
            </a:r>
            <a:endParaRPr lang="en-US" sz="5800" dirty="0">
              <a:solidFill>
                <a:srgbClr val="FFFFFF"/>
              </a:solidFill>
              <a:latin typeface="Impact"/>
              <a:cs typeface="Impact"/>
            </a:endParaRPr>
          </a:p>
        </p:txBody>
      </p:sp>
      <p:sp>
        <p:nvSpPr>
          <p:cNvPr id="3" name="Text Placeholder 2"/>
          <p:cNvSpPr>
            <a:spLocks noGrp="1"/>
          </p:cNvSpPr>
          <p:nvPr>
            <p:ph type="body" idx="1" hasCustomPrompt="1"/>
          </p:nvPr>
        </p:nvSpPr>
        <p:spPr>
          <a:xfrm>
            <a:off x="1371600" y="2718002"/>
            <a:ext cx="7772400" cy="1482142"/>
          </a:xfrm>
        </p:spPr>
        <p:txBody>
          <a:bodyPr anchor="t">
            <a:noAutofit/>
          </a:bodyPr>
          <a:lstStyle>
            <a:lvl1pPr marL="0" indent="0" algn="l">
              <a:lnSpc>
                <a:spcPct val="80000"/>
              </a:lnSpc>
              <a:buNone/>
              <a:defRPr sz="5800" b="0" i="0" cap="all">
                <a:solidFill>
                  <a:schemeClr val="bg1">
                    <a:lumMod val="95000"/>
                  </a:schemeClr>
                </a:solidFill>
                <a:latin typeface="Impact"/>
                <a:cs typeface="Impac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gn="l">
              <a:lnSpc>
                <a:spcPct val="80000"/>
              </a:lnSpc>
            </a:pPr>
            <a:r>
              <a:rPr lang="en-US" sz="5800" dirty="0" smtClean="0">
                <a:solidFill>
                  <a:srgbClr val="FFFFFF"/>
                </a:solidFill>
                <a:latin typeface="Impact"/>
                <a:cs typeface="Impact"/>
              </a:rPr>
              <a:t>SECOND LINE</a:t>
            </a:r>
            <a:br>
              <a:rPr lang="en-US" sz="5800" dirty="0" smtClean="0">
                <a:solidFill>
                  <a:srgbClr val="FFFFFF"/>
                </a:solidFill>
                <a:latin typeface="Impact"/>
                <a:cs typeface="Impact"/>
              </a:rPr>
            </a:br>
            <a:r>
              <a:rPr lang="en-US" sz="5800" dirty="0" smtClean="0">
                <a:solidFill>
                  <a:srgbClr val="FFFFFF"/>
                </a:solidFill>
                <a:latin typeface="Impact"/>
                <a:cs typeface="Impact"/>
              </a:rPr>
              <a:t>THIRD LINE</a:t>
            </a:r>
            <a:endParaRPr lang="en-US" sz="5800" dirty="0">
              <a:solidFill>
                <a:srgbClr val="FFFFFF"/>
              </a:solidFill>
              <a:latin typeface="Impact"/>
              <a:cs typeface="Impact"/>
            </a:endParaRPr>
          </a:p>
        </p:txBody>
      </p:sp>
      <p:sp>
        <p:nvSpPr>
          <p:cNvPr id="6" name="Slide Number Placeholder 5"/>
          <p:cNvSpPr>
            <a:spLocks noGrp="1"/>
          </p:cNvSpPr>
          <p:nvPr>
            <p:ph type="sldNum" sz="quarter" idx="12"/>
          </p:nvPr>
        </p:nvSpPr>
        <p:spPr/>
        <p:txBody>
          <a:bodyPr/>
          <a:lstStyle/>
          <a:p>
            <a:fld id="{AB80C8F5-D920-BB4B-933F-7F3EB43C8215}" type="slidenum">
              <a:rPr lang="en-US" smtClean="0"/>
              <a:t>‹#›</a:t>
            </a:fld>
            <a:endParaRPr lang="en-US"/>
          </a:p>
        </p:txBody>
      </p:sp>
      <p:sp>
        <p:nvSpPr>
          <p:cNvPr id="11" name="Rectangle 10"/>
          <p:cNvSpPr/>
          <p:nvPr userDrawn="1"/>
        </p:nvSpPr>
        <p:spPr>
          <a:xfrm>
            <a:off x="0" y="-1"/>
            <a:ext cx="9144000" cy="133169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Content Placeholder 2"/>
          <p:cNvSpPr>
            <a:spLocks noGrp="1"/>
          </p:cNvSpPr>
          <p:nvPr>
            <p:ph sz="half" idx="13"/>
          </p:nvPr>
        </p:nvSpPr>
        <p:spPr>
          <a:xfrm>
            <a:off x="1466850" y="4365879"/>
            <a:ext cx="7506250" cy="1361225"/>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506970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AB80C8F5-D920-BB4B-933F-7F3EB43C8215}" type="slidenum">
              <a:rPr lang="en-US" smtClean="0"/>
              <a:pPr/>
              <a:t>‹#›</a:t>
            </a:fld>
            <a:endParaRPr lang="en-US" dirty="0"/>
          </a:p>
        </p:txBody>
      </p:sp>
      <p:sp>
        <p:nvSpPr>
          <p:cNvPr id="5" name="Text Placeholder 2"/>
          <p:cNvSpPr>
            <a:spLocks noGrp="1"/>
          </p:cNvSpPr>
          <p:nvPr>
            <p:ph type="body" idx="11" hasCustomPrompt="1"/>
          </p:nvPr>
        </p:nvSpPr>
        <p:spPr>
          <a:xfrm>
            <a:off x="367130" y="925650"/>
            <a:ext cx="8319670" cy="442912"/>
          </a:xfrm>
        </p:spPr>
        <p:txBody>
          <a:bodyPr anchor="t">
            <a:noAutofit/>
          </a:bodyPr>
          <a:lstStyle>
            <a:lvl1pPr marL="0" indent="0">
              <a:buNone/>
              <a:defRPr sz="1800" b="0" cap="all" spc="300">
                <a:solidFill>
                  <a:srgbClr val="756C66"/>
                </a:solidFill>
                <a:latin typeface="Impact"/>
                <a:cs typeface="Impac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7" name="Text Placeholder 6"/>
          <p:cNvSpPr>
            <a:spLocks noGrp="1"/>
          </p:cNvSpPr>
          <p:nvPr>
            <p:ph type="body" idx="12"/>
          </p:nvPr>
        </p:nvSpPr>
        <p:spPr>
          <a:xfrm>
            <a:off x="367130" y="1608139"/>
            <a:ext cx="8326019" cy="4459272"/>
          </a:xfrm>
        </p:spPr>
        <p:txBody>
          <a:bodyPr>
            <a:normAutofit/>
          </a:bodyPr>
          <a:lstStyle>
            <a:lvl1pPr>
              <a:defRPr sz="24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1002436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7130" y="1600200"/>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B80C8F5-D920-BB4B-933F-7F3EB43C8215}" type="slidenum">
              <a:rPr lang="en-US" smtClean="0"/>
              <a:t>‹#›</a:t>
            </a:fld>
            <a:endParaRPr lang="en-US"/>
          </a:p>
        </p:txBody>
      </p:sp>
      <p:sp>
        <p:nvSpPr>
          <p:cNvPr id="9" name="Text Placeholder 2"/>
          <p:cNvSpPr>
            <a:spLocks noGrp="1"/>
          </p:cNvSpPr>
          <p:nvPr>
            <p:ph type="body" idx="13" hasCustomPrompt="1"/>
          </p:nvPr>
        </p:nvSpPr>
        <p:spPr>
          <a:xfrm>
            <a:off x="367130" y="925650"/>
            <a:ext cx="8319670" cy="442912"/>
          </a:xfrm>
        </p:spPr>
        <p:txBody>
          <a:bodyPr anchor="t">
            <a:noAutofit/>
          </a:bodyPr>
          <a:lstStyle>
            <a:lvl1pPr marL="0" indent="0">
              <a:buNone/>
              <a:defRPr sz="1800" b="1" cap="all">
                <a:solidFill>
                  <a:srgbClr val="756C66"/>
                </a:solidFill>
                <a:latin typeface="Impact"/>
                <a:cs typeface="Impac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Picture Placeholder 5"/>
          <p:cNvSpPr>
            <a:spLocks noGrp="1"/>
          </p:cNvSpPr>
          <p:nvPr>
            <p:ph type="pic" sz="quarter" idx="14"/>
          </p:nvPr>
        </p:nvSpPr>
        <p:spPr>
          <a:xfrm>
            <a:off x="4671604" y="1600373"/>
            <a:ext cx="4015195" cy="4525790"/>
          </a:xfrm>
        </p:spPr>
        <p:txBody>
          <a:bodyPr/>
          <a:lstStyle/>
          <a:p>
            <a:endParaRPr lang="en-US"/>
          </a:p>
        </p:txBody>
      </p:sp>
    </p:spTree>
    <p:extLst>
      <p:ext uri="{BB962C8B-B14F-4D97-AF65-F5344CB8AC3E}">
        <p14:creationId xmlns:p14="http://schemas.microsoft.com/office/powerpoint/2010/main" val="28877933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7130" y="1600200"/>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B80C8F5-D920-BB4B-933F-7F3EB43C8215}" type="slidenum">
              <a:rPr lang="en-US" smtClean="0"/>
              <a:t>‹#›</a:t>
            </a:fld>
            <a:endParaRPr lang="en-US"/>
          </a:p>
        </p:txBody>
      </p:sp>
      <p:sp>
        <p:nvSpPr>
          <p:cNvPr id="9" name="Text Placeholder 2"/>
          <p:cNvSpPr>
            <a:spLocks noGrp="1"/>
          </p:cNvSpPr>
          <p:nvPr>
            <p:ph type="body" idx="13" hasCustomPrompt="1"/>
          </p:nvPr>
        </p:nvSpPr>
        <p:spPr>
          <a:xfrm>
            <a:off x="367130" y="925650"/>
            <a:ext cx="8319670" cy="442912"/>
          </a:xfrm>
        </p:spPr>
        <p:txBody>
          <a:bodyPr anchor="t">
            <a:noAutofit/>
          </a:bodyPr>
          <a:lstStyle>
            <a:lvl1pPr marL="0" indent="0">
              <a:buNone/>
              <a:defRPr sz="1800" b="1" cap="all">
                <a:solidFill>
                  <a:srgbClr val="756C66"/>
                </a:solidFill>
                <a:latin typeface="Impact"/>
                <a:cs typeface="Impac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408353557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3659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65900"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 Placeholder 2"/>
          <p:cNvSpPr>
            <a:spLocks noGrp="1"/>
          </p:cNvSpPr>
          <p:nvPr>
            <p:ph type="body" idx="11" hasCustomPrompt="1"/>
          </p:nvPr>
        </p:nvSpPr>
        <p:spPr>
          <a:xfrm>
            <a:off x="367130" y="925650"/>
            <a:ext cx="8319670" cy="442912"/>
          </a:xfrm>
        </p:spPr>
        <p:txBody>
          <a:bodyPr anchor="t">
            <a:noAutofit/>
          </a:bodyPr>
          <a:lstStyle>
            <a:lvl1pPr marL="0" indent="0">
              <a:buNone/>
              <a:defRPr sz="1800" b="1" cap="all">
                <a:solidFill>
                  <a:srgbClr val="756C66"/>
                </a:solidFill>
                <a:latin typeface="Impact"/>
                <a:cs typeface="Impac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Slide Number Placeholder 14"/>
          <p:cNvSpPr>
            <a:spLocks noGrp="1"/>
          </p:cNvSpPr>
          <p:nvPr>
            <p:ph type="sldNum" sz="quarter" idx="12"/>
          </p:nvPr>
        </p:nvSpPr>
        <p:spPr/>
        <p:txBody>
          <a:bodyPr/>
          <a:lstStyle>
            <a:lvl1pPr>
              <a:defRPr>
                <a:latin typeface="Arial"/>
                <a:cs typeface="Arial"/>
              </a:defRPr>
            </a:lvl1pPr>
          </a:lstStyle>
          <a:p>
            <a:fld id="{AB80C8F5-D920-BB4B-933F-7F3EB43C8215}" type="slidenum">
              <a:rPr lang="en-US" smtClean="0"/>
              <a:pPr/>
              <a:t>‹#›</a:t>
            </a:fld>
            <a:endParaRPr lang="en-US" dirty="0"/>
          </a:p>
        </p:txBody>
      </p:sp>
    </p:spTree>
    <p:extLst>
      <p:ext uri="{BB962C8B-B14F-4D97-AF65-F5344CB8AC3E}">
        <p14:creationId xmlns:p14="http://schemas.microsoft.com/office/powerpoint/2010/main" val="192370077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B80C8F5-D920-BB4B-933F-7F3EB43C8215}" type="slidenum">
              <a:rPr lang="en-US" smtClean="0"/>
              <a:t>‹#›</a:t>
            </a:fld>
            <a:endParaRPr lang="en-US"/>
          </a:p>
        </p:txBody>
      </p:sp>
      <p:sp>
        <p:nvSpPr>
          <p:cNvPr id="6" name="Text Placeholder 2"/>
          <p:cNvSpPr>
            <a:spLocks noGrp="1"/>
          </p:cNvSpPr>
          <p:nvPr>
            <p:ph type="body" idx="11" hasCustomPrompt="1"/>
          </p:nvPr>
        </p:nvSpPr>
        <p:spPr>
          <a:xfrm>
            <a:off x="367130" y="925650"/>
            <a:ext cx="8319670" cy="442912"/>
          </a:xfrm>
        </p:spPr>
        <p:txBody>
          <a:bodyPr anchor="t">
            <a:noAutofit/>
          </a:bodyPr>
          <a:lstStyle>
            <a:lvl1pPr marL="0" indent="0">
              <a:buNone/>
              <a:defRPr sz="1800" b="1" cap="all">
                <a:solidFill>
                  <a:srgbClr val="756C66"/>
                </a:solidFill>
                <a:latin typeface="Impact"/>
                <a:cs typeface="Impac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68009173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93347" y="6356350"/>
            <a:ext cx="2895600" cy="365125"/>
          </a:xfrm>
          <a:prstGeom prst="rect">
            <a:avLst/>
          </a:prstGeom>
        </p:spPr>
        <p:txBody>
          <a:bodyPr/>
          <a:lstStyle>
            <a:lvl1pPr>
              <a:defRPr sz="1200">
                <a:solidFill>
                  <a:srgbClr val="756C66"/>
                </a:solidFill>
                <a:latin typeface="Arial"/>
                <a:cs typeface="Arial"/>
              </a:defRPr>
            </a:lvl1pPr>
          </a:lstStyle>
          <a:p>
            <a:fld id="{AB80C8F5-D920-BB4B-933F-7F3EB43C8215}" type="slidenum">
              <a:rPr lang="en-US" smtClean="0"/>
              <a:pPr/>
              <a:t>‹#›</a:t>
            </a:fld>
            <a:endParaRPr lang="en-US" dirty="0" smtClean="0"/>
          </a:p>
        </p:txBody>
      </p:sp>
      <p:sp>
        <p:nvSpPr>
          <p:cNvPr id="6" name="Rectangle 5"/>
          <p:cNvSpPr/>
          <p:nvPr userDrawn="1"/>
        </p:nvSpPr>
        <p:spPr>
          <a:xfrm>
            <a:off x="0" y="-1"/>
            <a:ext cx="9144000" cy="133169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484779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srcRect/>
          <a:tile tx="0" ty="0" sx="100000" sy="100000" flip="none" algn="tl"/>
        </a:blipFill>
        <a:effectLst/>
      </p:bgPr>
    </p:bg>
    <p:spTree>
      <p:nvGrpSpPr>
        <p:cNvPr id="1" name=""/>
        <p:cNvGrpSpPr/>
        <p:nvPr/>
      </p:nvGrpSpPr>
      <p:grpSpPr>
        <a:xfrm>
          <a:off x="0" y="0"/>
          <a:ext cx="0" cy="0"/>
          <a:chOff x="0" y="0"/>
          <a:chExt cx="0" cy="0"/>
        </a:xfrm>
      </p:grpSpPr>
      <p:sp>
        <p:nvSpPr>
          <p:cNvPr id="10" name="Rectangle 9"/>
          <p:cNvSpPr/>
          <p:nvPr userDrawn="1"/>
        </p:nvSpPr>
        <p:spPr>
          <a:xfrm>
            <a:off x="0" y="120316"/>
            <a:ext cx="9144000" cy="745316"/>
          </a:xfrm>
          <a:prstGeom prst="rect">
            <a:avLst/>
          </a:prstGeom>
          <a:solidFill>
            <a:srgbClr val="E3AE2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h2_lines_white.pdf"/>
          <p:cNvPicPr>
            <a:picLocks noChangeAspect="1"/>
          </p:cNvPicPr>
          <p:nvPr userDrawn="1"/>
        </p:nvPicPr>
        <p:blipFill rotWithShape="1">
          <a:blip r:embed="rId11">
            <a:extLst>
              <a:ext uri="{28A0092B-C50C-407E-A947-70E740481C1C}">
                <a14:useLocalDpi xmlns:a14="http://schemas.microsoft.com/office/drawing/2010/main" val="0"/>
              </a:ext>
            </a:extLst>
          </a:blip>
          <a:srcRect l="9437" t="4635" r="32344" b="70473"/>
          <a:stretch/>
        </p:blipFill>
        <p:spPr>
          <a:xfrm>
            <a:off x="0" y="135881"/>
            <a:ext cx="9144000" cy="729752"/>
          </a:xfrm>
          <a:prstGeom prst="rect">
            <a:avLst/>
          </a:prstGeom>
        </p:spPr>
      </p:pic>
      <p:sp>
        <p:nvSpPr>
          <p:cNvPr id="12" name="Rectangle 11"/>
          <p:cNvSpPr/>
          <p:nvPr userDrawn="1"/>
        </p:nvSpPr>
        <p:spPr>
          <a:xfrm>
            <a:off x="0" y="0"/>
            <a:ext cx="9144000" cy="12031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PU_sig132.eps"/>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7291663" y="6157111"/>
            <a:ext cx="1710227" cy="666254"/>
          </a:xfrm>
          <a:prstGeom prst="rect">
            <a:avLst/>
          </a:prstGeom>
        </p:spPr>
      </p:pic>
      <p:sp>
        <p:nvSpPr>
          <p:cNvPr id="2" name="Title Placeholder 1"/>
          <p:cNvSpPr>
            <a:spLocks noGrp="1"/>
          </p:cNvSpPr>
          <p:nvPr>
            <p:ph type="title"/>
          </p:nvPr>
        </p:nvSpPr>
        <p:spPr>
          <a:xfrm>
            <a:off x="367130" y="265631"/>
            <a:ext cx="8326020" cy="748782"/>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67130" y="1621330"/>
            <a:ext cx="8326020" cy="4501718"/>
          </a:xfrm>
          <a:prstGeom prst="rect">
            <a:avLst/>
          </a:prstGeom>
        </p:spPr>
        <p:txBody>
          <a:bodyPr vert="horz" lIns="91440" tIns="45720" rIns="91440" bIns="45720" rtlCol="0" anchor="t">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36713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cs typeface="Arial"/>
              </a:defRPr>
            </a:lvl1pPr>
          </a:lstStyle>
          <a:p>
            <a:fld id="{AB80C8F5-D920-BB4B-933F-7F3EB43C8215}" type="slidenum">
              <a:rPr lang="en-US" smtClean="0"/>
              <a:pPr/>
              <a:t>‹#›</a:t>
            </a:fld>
            <a:endParaRPr lang="en-US" dirty="0"/>
          </a:p>
        </p:txBody>
      </p:sp>
      <p:sp>
        <p:nvSpPr>
          <p:cNvPr id="16" name="TextBox 15"/>
          <p:cNvSpPr txBox="1"/>
          <p:nvPr userDrawn="1"/>
        </p:nvSpPr>
        <p:spPr>
          <a:xfrm>
            <a:off x="367130" y="1535528"/>
            <a:ext cx="832602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84285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7" r:id="rId4"/>
    <p:sldLayoutId id="2147483652" r:id="rId5"/>
    <p:sldLayoutId id="2147483653" r:id="rId6"/>
    <p:sldLayoutId id="2147483654" r:id="rId7"/>
    <p:sldLayoutId id="2147483655" r:id="rId8"/>
  </p:sldLayoutIdLst>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xStyles>
    <p:titleStyle>
      <a:lvl1pPr algn="l" defTabSz="457200" rtl="0" eaLnBrk="1" latinLnBrk="0" hangingPunct="1">
        <a:spcBef>
          <a:spcPct val="0"/>
        </a:spcBef>
        <a:buNone/>
        <a:defRPr sz="4400" kern="1200" cap="all">
          <a:solidFill>
            <a:schemeClr val="bg1"/>
          </a:solidFill>
          <a:latin typeface="Impact"/>
          <a:ea typeface="+mj-ea"/>
          <a:cs typeface="Impact"/>
        </a:defRPr>
      </a:lvl1pPr>
    </p:titleStyle>
    <p:bodyStyle>
      <a:lvl1pPr marL="0" indent="0" algn="l" defTabSz="457200" rtl="0" eaLnBrk="1" latinLnBrk="0" hangingPunct="1">
        <a:spcBef>
          <a:spcPct val="20000"/>
        </a:spcBef>
        <a:buFontTx/>
        <a:buNone/>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870" y="1900644"/>
            <a:ext cx="8261130" cy="2225042"/>
          </a:xfrm>
        </p:spPr>
        <p:txBody>
          <a:bodyPr/>
          <a:lstStyle/>
          <a:p>
            <a:pPr algn="ctr"/>
            <a:r>
              <a:rPr lang="en-US" sz="3600" dirty="0" smtClean="0"/>
              <a:t>Family and Medical Leave Act (FMLA)</a:t>
            </a:r>
            <a:br>
              <a:rPr lang="en-US" sz="3600" dirty="0" smtClean="0"/>
            </a:br>
            <a:r>
              <a:rPr lang="en-US" sz="3600" dirty="0" smtClean="0"/>
              <a:t>and</a:t>
            </a:r>
            <a:br>
              <a:rPr lang="en-US" sz="3600" dirty="0" smtClean="0"/>
            </a:br>
            <a:r>
              <a:rPr lang="en-US" sz="3600" dirty="0" smtClean="0"/>
              <a:t>Paid Parental Leave  (PPL)</a:t>
            </a:r>
            <a:r>
              <a:rPr lang="en-US" sz="4800" dirty="0" smtClean="0"/>
              <a:t/>
            </a:r>
            <a:br>
              <a:rPr lang="en-US" sz="4800" dirty="0" smtClean="0"/>
            </a:br>
            <a:r>
              <a:rPr lang="en-US" sz="4800" dirty="0" smtClean="0"/>
              <a:t/>
            </a:r>
            <a:br>
              <a:rPr lang="en-US" sz="4800" dirty="0" smtClean="0"/>
            </a:br>
            <a:endParaRPr lang="en-US" sz="3200" dirty="0">
              <a:solidFill>
                <a:srgbClr val="D19B23"/>
              </a:solidFill>
            </a:endParaRPr>
          </a:p>
        </p:txBody>
      </p:sp>
      <p:sp>
        <p:nvSpPr>
          <p:cNvPr id="9" name="Text Placeholder 8"/>
          <p:cNvSpPr>
            <a:spLocks noGrp="1"/>
          </p:cNvSpPr>
          <p:nvPr>
            <p:ph type="body" sz="quarter" idx="13"/>
          </p:nvPr>
        </p:nvSpPr>
        <p:spPr>
          <a:xfrm>
            <a:off x="882870" y="4284190"/>
            <a:ext cx="8261130" cy="954143"/>
          </a:xfrm>
        </p:spPr>
        <p:txBody>
          <a:bodyPr/>
          <a:lstStyle/>
          <a:p>
            <a:pPr algn="ctr"/>
            <a:r>
              <a:rPr lang="en-US" dirty="0" smtClean="0"/>
              <a:t>Overview presentation</a:t>
            </a:r>
            <a:endParaRPr lang="en-US" dirty="0"/>
          </a:p>
        </p:txBody>
      </p:sp>
      <p:sp>
        <p:nvSpPr>
          <p:cNvPr id="10" name="Text Placeholder 9"/>
          <p:cNvSpPr>
            <a:spLocks noGrp="1"/>
          </p:cNvSpPr>
          <p:nvPr>
            <p:ph type="body" sz="quarter" idx="14"/>
          </p:nvPr>
        </p:nvSpPr>
        <p:spPr>
          <a:xfrm>
            <a:off x="1000825" y="5029200"/>
            <a:ext cx="7514523" cy="1567189"/>
          </a:xfrm>
        </p:spPr>
        <p:txBody>
          <a:bodyPr/>
          <a:lstStyle/>
          <a:p>
            <a:endParaRPr lang="en-US" dirty="0" smtClean="0">
              <a:solidFill>
                <a:srgbClr val="D19B23"/>
              </a:solidFill>
            </a:endParaRPr>
          </a:p>
          <a:p>
            <a:r>
              <a:rPr lang="en-US" dirty="0" smtClean="0">
                <a:solidFill>
                  <a:srgbClr val="D19B23"/>
                </a:solidFill>
              </a:rPr>
              <a:t>Tammy Synesael</a:t>
            </a:r>
            <a:endParaRPr lang="en-US" dirty="0">
              <a:solidFill>
                <a:srgbClr val="D19B23"/>
              </a:solidFill>
            </a:endParaRPr>
          </a:p>
        </p:txBody>
      </p:sp>
      <p:sp>
        <p:nvSpPr>
          <p:cNvPr id="11" name="Text Placeholder 10"/>
          <p:cNvSpPr>
            <a:spLocks noGrp="1"/>
          </p:cNvSpPr>
          <p:nvPr>
            <p:ph type="body" sz="quarter" idx="15"/>
          </p:nvPr>
        </p:nvSpPr>
        <p:spPr>
          <a:xfrm>
            <a:off x="1000825" y="5515542"/>
            <a:ext cx="7514524" cy="501116"/>
          </a:xfrm>
        </p:spPr>
        <p:txBody>
          <a:bodyPr/>
          <a:lstStyle/>
          <a:p>
            <a:endParaRPr lang="en-US" dirty="0" smtClean="0"/>
          </a:p>
          <a:p>
            <a:r>
              <a:rPr lang="en-US" dirty="0" smtClean="0"/>
              <a:t>Leave of Absence Administrator, Vice President for Human Resources</a:t>
            </a:r>
          </a:p>
        </p:txBody>
      </p:sp>
      <p:sp>
        <p:nvSpPr>
          <p:cNvPr id="5" name="TextBox 4"/>
          <p:cNvSpPr txBox="1"/>
          <p:nvPr/>
        </p:nvSpPr>
        <p:spPr>
          <a:xfrm>
            <a:off x="0" y="6596390"/>
            <a:ext cx="5226756" cy="246221"/>
          </a:xfrm>
          <a:prstGeom prst="rect">
            <a:avLst/>
          </a:prstGeom>
          <a:noFill/>
        </p:spPr>
        <p:txBody>
          <a:bodyPr wrap="square" rtlCol="0">
            <a:spAutoFit/>
          </a:bodyPr>
          <a:lstStyle/>
          <a:p>
            <a:r>
              <a:rPr lang="en-US" sz="1000" dirty="0" smtClean="0">
                <a:solidFill>
                  <a:schemeClr val="tx1">
                    <a:lumMod val="50000"/>
                    <a:lumOff val="50000"/>
                  </a:schemeClr>
                </a:solidFill>
              </a:rPr>
              <a:t>© 2013 Purdue University		Last updated </a:t>
            </a:r>
            <a:r>
              <a:rPr lang="en-US" sz="1000" dirty="0">
                <a:solidFill>
                  <a:schemeClr val="tx1">
                    <a:lumMod val="50000"/>
                    <a:lumOff val="50000"/>
                  </a:schemeClr>
                </a:solidFill>
              </a:rPr>
              <a:t> </a:t>
            </a:r>
            <a:r>
              <a:rPr lang="en-US" sz="1000" dirty="0" smtClean="0">
                <a:solidFill>
                  <a:schemeClr val="tx1">
                    <a:lumMod val="50000"/>
                    <a:lumOff val="50000"/>
                  </a:schemeClr>
                </a:solidFill>
              </a:rPr>
              <a:t>11/01/2013 </a:t>
            </a:r>
            <a:endParaRPr lang="en-US" sz="1050" dirty="0">
              <a:solidFill>
                <a:schemeClr val="tx1">
                  <a:lumMod val="50000"/>
                  <a:lumOff val="50000"/>
                </a:schemeClr>
              </a:solidFill>
            </a:endParaRPr>
          </a:p>
        </p:txBody>
      </p:sp>
    </p:spTree>
    <p:extLst>
      <p:ext uri="{BB962C8B-B14F-4D97-AF65-F5344CB8AC3E}">
        <p14:creationId xmlns:p14="http://schemas.microsoft.com/office/powerpoint/2010/main" val="182453591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Paid parental leave</a:t>
            </a:r>
            <a:endParaRPr lang="en-US" dirty="0"/>
          </a:p>
        </p:txBody>
      </p:sp>
      <p:sp>
        <p:nvSpPr>
          <p:cNvPr id="3" name="Text Placeholder 2"/>
          <p:cNvSpPr>
            <a:spLocks noGrp="1"/>
          </p:cNvSpPr>
          <p:nvPr>
            <p:ph type="body" idx="11"/>
          </p:nvPr>
        </p:nvSpPr>
        <p:spPr/>
        <p:txBody>
          <a:bodyPr/>
          <a:lstStyle/>
          <a:p>
            <a:r>
              <a:rPr lang="en-US" b="1" dirty="0">
                <a:latin typeface="Arial" pitchFamily="34" charset="0"/>
                <a:cs typeface="Arial" pitchFamily="34" charset="0"/>
              </a:rPr>
              <a:t>How much time is allowed for PPL?</a:t>
            </a:r>
          </a:p>
        </p:txBody>
      </p:sp>
      <p:sp>
        <p:nvSpPr>
          <p:cNvPr id="4" name="Text Placeholder 3"/>
          <p:cNvSpPr>
            <a:spLocks noGrp="1"/>
          </p:cNvSpPr>
          <p:nvPr>
            <p:ph type="body" idx="12"/>
          </p:nvPr>
        </p:nvSpPr>
        <p:spPr>
          <a:xfrm>
            <a:off x="367130" y="1447801"/>
            <a:ext cx="8557795" cy="5116772"/>
          </a:xfrm>
        </p:spPr>
        <p:txBody>
          <a:bodyPr>
            <a:normAutofit/>
          </a:bodyPr>
          <a:lstStyle/>
          <a:p>
            <a:r>
              <a:rPr lang="en-US" sz="2100" b="1" u="sng" dirty="0" smtClean="0"/>
              <a:t>Effective </a:t>
            </a:r>
            <a:r>
              <a:rPr lang="en-US" sz="2100" b="1" u="sng" dirty="0"/>
              <a:t>today </a:t>
            </a:r>
            <a:r>
              <a:rPr lang="en-US" sz="2100" dirty="0" smtClean="0"/>
              <a:t>(based on 100% CUL):</a:t>
            </a:r>
            <a:endParaRPr lang="en-US" sz="2100" dirty="0"/>
          </a:p>
          <a:p>
            <a:pPr marL="1085850" lvl="1" indent="-342900">
              <a:buFont typeface="Wingdings" panose="05000000000000000000" pitchFamily="2" charset="2"/>
              <a:buChar char="v"/>
            </a:pPr>
            <a:r>
              <a:rPr lang="en-US" sz="2100" dirty="0">
                <a:latin typeface="Arial" pitchFamily="34" charset="0"/>
                <a:cs typeface="Arial" pitchFamily="34" charset="0"/>
              </a:rPr>
              <a:t>Birth mother – 240 hours (6 weeks)</a:t>
            </a:r>
          </a:p>
          <a:p>
            <a:pPr marL="1085850" lvl="1" indent="-342900">
              <a:buFont typeface="Wingdings" panose="05000000000000000000" pitchFamily="2" charset="2"/>
              <a:buChar char="v"/>
            </a:pPr>
            <a:r>
              <a:rPr lang="en-US" sz="2100" dirty="0">
                <a:latin typeface="Arial" pitchFamily="34" charset="0"/>
                <a:cs typeface="Arial" pitchFamily="34" charset="0"/>
              </a:rPr>
              <a:t>Other eligible parents – 120 hours (3 weeks</a:t>
            </a:r>
            <a:r>
              <a:rPr lang="en-US" sz="2100" dirty="0" smtClean="0">
                <a:latin typeface="Arial" pitchFamily="34" charset="0"/>
                <a:cs typeface="Arial" pitchFamily="34" charset="0"/>
              </a:rPr>
              <a:t>)</a:t>
            </a:r>
          </a:p>
          <a:p>
            <a:pPr marL="1085850" lvl="1" indent="-342900">
              <a:buFont typeface="Wingdings" panose="05000000000000000000" pitchFamily="2" charset="2"/>
              <a:buChar char="v"/>
            </a:pPr>
            <a:r>
              <a:rPr lang="en-US" sz="2100" dirty="0" smtClean="0">
                <a:latin typeface="Arial" pitchFamily="34" charset="0"/>
                <a:cs typeface="Arial" pitchFamily="34" charset="0"/>
              </a:rPr>
              <a:t>Both </a:t>
            </a:r>
            <a:r>
              <a:rPr lang="en-US" sz="2100" dirty="0">
                <a:latin typeface="Arial" pitchFamily="34" charset="0"/>
                <a:cs typeface="Arial" pitchFamily="34" charset="0"/>
              </a:rPr>
              <a:t>parents employed at Purdue and 1 parent is the birth mother</a:t>
            </a:r>
          </a:p>
          <a:p>
            <a:pPr marL="1943100" lvl="3" indent="-342900">
              <a:buFont typeface="Wingdings" panose="05000000000000000000" pitchFamily="2" charset="2"/>
              <a:buChar char="v"/>
            </a:pPr>
            <a:r>
              <a:rPr lang="en-US" sz="2100" dirty="0">
                <a:latin typeface="Arial" pitchFamily="34" charset="0"/>
                <a:cs typeface="Arial" pitchFamily="34" charset="0"/>
              </a:rPr>
              <a:t>May combine available PPL </a:t>
            </a:r>
            <a:r>
              <a:rPr lang="en-US" sz="2100" dirty="0" smtClean="0">
                <a:latin typeface="Arial" pitchFamily="34" charset="0"/>
                <a:cs typeface="Arial" pitchFamily="34" charset="0"/>
              </a:rPr>
              <a:t>time; one parent cannot take more than 240 hours (9 weeks) </a:t>
            </a:r>
            <a:endParaRPr lang="en-US" sz="2100" dirty="0">
              <a:latin typeface="Arial" pitchFamily="34" charset="0"/>
              <a:cs typeface="Arial" pitchFamily="34" charset="0"/>
            </a:endParaRPr>
          </a:p>
          <a:p>
            <a:endParaRPr lang="en-US" sz="2100" dirty="0" smtClean="0"/>
          </a:p>
          <a:p>
            <a:r>
              <a:rPr lang="en-US" sz="2100" b="1" u="sng" dirty="0" smtClean="0"/>
              <a:t>Effective </a:t>
            </a:r>
            <a:r>
              <a:rPr lang="en-US" sz="2100" b="1" u="sng" dirty="0"/>
              <a:t>7/1/2015 </a:t>
            </a:r>
            <a:r>
              <a:rPr lang="en-US" sz="2100" dirty="0"/>
              <a:t>(based on 100% CUL): </a:t>
            </a:r>
            <a:endParaRPr lang="en-US" sz="2100" dirty="0" smtClean="0"/>
          </a:p>
          <a:p>
            <a:pPr marL="1085850" lvl="1" indent="-342900">
              <a:buFont typeface="Wingdings" panose="05000000000000000000" pitchFamily="2" charset="2"/>
              <a:buChar char="v"/>
            </a:pPr>
            <a:r>
              <a:rPr lang="en-US" sz="2100" dirty="0" smtClean="0">
                <a:latin typeface="Arial" pitchFamily="34" charset="0"/>
                <a:cs typeface="Arial" pitchFamily="34" charset="0"/>
              </a:rPr>
              <a:t>Birth/Adoptive Parent – </a:t>
            </a:r>
            <a:r>
              <a:rPr lang="en-US" sz="2100" dirty="0">
                <a:latin typeface="Arial" pitchFamily="34" charset="0"/>
                <a:cs typeface="Arial" pitchFamily="34" charset="0"/>
              </a:rPr>
              <a:t>240 hours (6 weeks</a:t>
            </a:r>
            <a:r>
              <a:rPr lang="en-US" sz="2100" dirty="0" smtClean="0">
                <a:latin typeface="Arial" pitchFamily="34" charset="0"/>
                <a:cs typeface="Arial" pitchFamily="34" charset="0"/>
              </a:rPr>
              <a:t>)</a:t>
            </a:r>
            <a:br>
              <a:rPr lang="en-US" sz="2100" dirty="0" smtClean="0">
                <a:latin typeface="Arial" pitchFamily="34" charset="0"/>
                <a:cs typeface="Arial" pitchFamily="34" charset="0"/>
              </a:rPr>
            </a:br>
            <a:endParaRPr lang="en-US" sz="2100" dirty="0">
              <a:latin typeface="Arial" pitchFamily="34" charset="0"/>
              <a:cs typeface="Arial" pitchFamily="34" charset="0"/>
            </a:endParaRPr>
          </a:p>
          <a:p>
            <a:endParaRPr lang="en-US" sz="1800" b="1" dirty="0" smtClean="0">
              <a:solidFill>
                <a:schemeClr val="accent2">
                  <a:lumMod val="50000"/>
                </a:schemeClr>
              </a:solidFill>
            </a:endParaRPr>
          </a:p>
          <a:p>
            <a:r>
              <a:rPr lang="en-US" sz="2000" b="1" u="sng" dirty="0" smtClean="0">
                <a:solidFill>
                  <a:srgbClr val="A3792C"/>
                </a:solidFill>
              </a:rPr>
              <a:t>Note</a:t>
            </a:r>
            <a:r>
              <a:rPr lang="en-US" sz="2000" dirty="0" smtClean="0">
                <a:solidFill>
                  <a:srgbClr val="A3792C"/>
                </a:solidFill>
              </a:rPr>
              <a:t>:  Time </a:t>
            </a:r>
            <a:r>
              <a:rPr lang="en-US" sz="2000" dirty="0">
                <a:solidFill>
                  <a:srgbClr val="A3792C"/>
                </a:solidFill>
              </a:rPr>
              <a:t>is based on Capacity Utilization Level (CUL</a:t>
            </a:r>
            <a:r>
              <a:rPr lang="en-US" sz="2000" dirty="0" smtClean="0">
                <a:solidFill>
                  <a:srgbClr val="A3792C"/>
                </a:solidFill>
              </a:rPr>
              <a:t>).</a:t>
            </a:r>
            <a:endParaRPr lang="en-US" sz="2000" dirty="0">
              <a:solidFill>
                <a:srgbClr val="A3792C"/>
              </a:solidFill>
            </a:endParaRPr>
          </a:p>
          <a:p>
            <a:pPr marL="1943100" lvl="3" indent="-342900">
              <a:buFont typeface="Arial" pitchFamily="34" charset="0"/>
              <a:buChar char="−"/>
            </a:pPr>
            <a:endParaRPr lang="en-US" sz="2100" dirty="0" smtClean="0">
              <a:latin typeface="Arial" pitchFamily="34" charset="0"/>
              <a:cs typeface="Arial" pitchFamily="34" charset="0"/>
            </a:endParaRPr>
          </a:p>
          <a:p>
            <a:endParaRPr lang="en-US" b="1" u="sng" dirty="0">
              <a:solidFill>
                <a:schemeClr val="accent2">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36811404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parental leave</a:t>
            </a:r>
          </a:p>
        </p:txBody>
      </p:sp>
      <p:sp>
        <p:nvSpPr>
          <p:cNvPr id="4" name="Text Placeholder 3"/>
          <p:cNvSpPr>
            <a:spLocks noGrp="1"/>
          </p:cNvSpPr>
          <p:nvPr>
            <p:ph type="body" idx="12"/>
          </p:nvPr>
        </p:nvSpPr>
        <p:spPr>
          <a:xfrm>
            <a:off x="367130" y="1014413"/>
            <a:ext cx="8326019" cy="5604751"/>
          </a:xfrm>
        </p:spPr>
        <p:txBody>
          <a:bodyPr>
            <a:noAutofit/>
          </a:bodyPr>
          <a:lstStyle/>
          <a:p>
            <a:r>
              <a:rPr lang="en-US" sz="2200" dirty="0">
                <a:latin typeface="Arial" pitchFamily="34" charset="0"/>
                <a:cs typeface="Arial" pitchFamily="34" charset="0"/>
              </a:rPr>
              <a:t>Time must be used within 12 months following birth or </a:t>
            </a:r>
            <a:r>
              <a:rPr lang="en-US" sz="2200" dirty="0" smtClean="0">
                <a:latin typeface="Arial" pitchFamily="34" charset="0"/>
                <a:cs typeface="Arial" pitchFamily="34" charset="0"/>
              </a:rPr>
              <a:t>adoption. It can be taken as a:</a:t>
            </a:r>
          </a:p>
          <a:p>
            <a:endParaRPr lang="en-US" sz="1400" b="1" dirty="0">
              <a:latin typeface="Arial" pitchFamily="34" charset="0"/>
              <a:cs typeface="Arial" pitchFamily="34" charset="0"/>
            </a:endParaRPr>
          </a:p>
          <a:p>
            <a:pPr marL="1085850" lvl="1" indent="-342900">
              <a:buFont typeface="Wingdings" panose="05000000000000000000" pitchFamily="2" charset="2"/>
              <a:buChar char="v"/>
            </a:pPr>
            <a:r>
              <a:rPr lang="en-US" sz="1800" dirty="0" smtClean="0">
                <a:latin typeface="Arial" pitchFamily="34" charset="0"/>
                <a:cs typeface="Arial" pitchFamily="34" charset="0"/>
              </a:rPr>
              <a:t>Continuous Leave - </a:t>
            </a:r>
            <a:r>
              <a:rPr lang="en-US" sz="1800" dirty="0">
                <a:latin typeface="Arial" pitchFamily="34" charset="0"/>
                <a:cs typeface="Arial" pitchFamily="34" charset="0"/>
              </a:rPr>
              <a:t>immediately following </a:t>
            </a:r>
            <a:r>
              <a:rPr lang="en-US" sz="1800" dirty="0" smtClean="0">
                <a:latin typeface="Arial" pitchFamily="34" charset="0"/>
                <a:cs typeface="Arial" pitchFamily="34" charset="0"/>
              </a:rPr>
              <a:t>birth </a:t>
            </a:r>
            <a:r>
              <a:rPr lang="en-US" sz="1800" dirty="0">
                <a:latin typeface="Arial" pitchFamily="34" charset="0"/>
                <a:cs typeface="Arial" pitchFamily="34" charset="0"/>
              </a:rPr>
              <a:t>or </a:t>
            </a:r>
            <a:r>
              <a:rPr lang="en-US" sz="1800" dirty="0" smtClean="0">
                <a:latin typeface="Arial" pitchFamily="34" charset="0"/>
                <a:cs typeface="Arial" pitchFamily="34" charset="0"/>
              </a:rPr>
              <a:t>adoption</a:t>
            </a:r>
          </a:p>
          <a:p>
            <a:pPr marL="1085850" lvl="1" indent="-342900">
              <a:buFont typeface="Wingdings" panose="05000000000000000000" pitchFamily="2" charset="2"/>
              <a:buChar char="v"/>
            </a:pPr>
            <a:r>
              <a:rPr lang="en-US" sz="1800" dirty="0" smtClean="0">
                <a:latin typeface="Arial" pitchFamily="34" charset="0"/>
                <a:cs typeface="Arial" pitchFamily="34" charset="0"/>
              </a:rPr>
              <a:t>Intermittent Leave - Supervisory </a:t>
            </a:r>
            <a:r>
              <a:rPr lang="en-US" sz="1800" dirty="0">
                <a:latin typeface="Arial" pitchFamily="34" charset="0"/>
                <a:cs typeface="Arial" pitchFamily="34" charset="0"/>
              </a:rPr>
              <a:t>approval </a:t>
            </a:r>
            <a:r>
              <a:rPr lang="en-US" sz="1800" dirty="0" smtClean="0">
                <a:latin typeface="Arial" pitchFamily="34" charset="0"/>
                <a:cs typeface="Arial" pitchFamily="34" charset="0"/>
              </a:rPr>
              <a:t>required</a:t>
            </a:r>
          </a:p>
          <a:p>
            <a:pPr marL="1085850" lvl="1" indent="-342900">
              <a:buFont typeface="Wingdings" panose="05000000000000000000" pitchFamily="2" charset="2"/>
              <a:buChar char="v"/>
            </a:pPr>
            <a:r>
              <a:rPr lang="en-US" sz="1800" dirty="0" smtClean="0">
                <a:latin typeface="Arial" pitchFamily="34" charset="0"/>
                <a:cs typeface="Arial" pitchFamily="34" charset="0"/>
              </a:rPr>
              <a:t>Reduced Schedule -  Supervisory </a:t>
            </a:r>
            <a:r>
              <a:rPr lang="en-US" sz="1800" dirty="0">
                <a:latin typeface="Arial" pitchFamily="34" charset="0"/>
                <a:cs typeface="Arial" pitchFamily="34" charset="0"/>
              </a:rPr>
              <a:t>approval </a:t>
            </a:r>
            <a:r>
              <a:rPr lang="en-US" sz="1800" dirty="0" smtClean="0">
                <a:latin typeface="Arial" pitchFamily="34" charset="0"/>
                <a:cs typeface="Arial" pitchFamily="34" charset="0"/>
              </a:rPr>
              <a:t>required</a:t>
            </a:r>
            <a:br>
              <a:rPr lang="en-US" sz="1800" dirty="0" smtClean="0">
                <a:latin typeface="Arial" pitchFamily="34" charset="0"/>
                <a:cs typeface="Arial" pitchFamily="34" charset="0"/>
              </a:rPr>
            </a:br>
            <a:endParaRPr lang="en-US" sz="1800" dirty="0" smtClean="0">
              <a:latin typeface="Arial" pitchFamily="34" charset="0"/>
              <a:cs typeface="Arial" pitchFamily="34" charset="0"/>
            </a:endParaRPr>
          </a:p>
          <a:p>
            <a:r>
              <a:rPr lang="en-US" sz="1800" b="1" u="sng" dirty="0" smtClean="0">
                <a:latin typeface="Arial" pitchFamily="34" charset="0"/>
                <a:cs typeface="Arial" pitchFamily="34" charset="0"/>
              </a:rPr>
              <a:t>Effective 7/1/2015</a:t>
            </a:r>
          </a:p>
          <a:p>
            <a:pPr marL="1085850" lvl="1" indent="-342900">
              <a:buFont typeface="Wingdings" panose="05000000000000000000" pitchFamily="2" charset="2"/>
              <a:buChar char="v"/>
            </a:pPr>
            <a:r>
              <a:rPr lang="en-US" sz="1800" dirty="0" smtClean="0">
                <a:latin typeface="Arial" pitchFamily="34" charset="0"/>
                <a:cs typeface="Arial" pitchFamily="34" charset="0"/>
              </a:rPr>
              <a:t>Added Flexibility for Faculty – What best meets the need of the Faculty and Department</a:t>
            </a:r>
          </a:p>
          <a:p>
            <a:pPr marL="1485900" lvl="2" indent="-342900">
              <a:buFont typeface="Wingdings" panose="05000000000000000000" pitchFamily="2" charset="2"/>
              <a:buChar char="v"/>
            </a:pPr>
            <a:r>
              <a:rPr lang="en-US" sz="1800" dirty="0" smtClean="0">
                <a:latin typeface="Arial" pitchFamily="34" charset="0"/>
                <a:cs typeface="Arial" pitchFamily="34" charset="0"/>
              </a:rPr>
              <a:t>Individual planning with department head</a:t>
            </a:r>
          </a:p>
          <a:p>
            <a:pPr marL="1943100" lvl="3" indent="-342900">
              <a:buFont typeface="Wingdings" panose="05000000000000000000" pitchFamily="2" charset="2"/>
              <a:buChar char="v"/>
            </a:pPr>
            <a:r>
              <a:rPr lang="en-US" sz="1600" dirty="0" smtClean="0">
                <a:latin typeface="Arial" pitchFamily="34" charset="0"/>
                <a:cs typeface="Arial" pitchFamily="34" charset="0"/>
              </a:rPr>
              <a:t>i.e.:  Release from teaching for a semester – may still attend meetings, work with students, do research, etc.</a:t>
            </a:r>
          </a:p>
          <a:p>
            <a:pPr lvl="2" indent="0">
              <a:buNone/>
            </a:pPr>
            <a:endParaRPr lang="en-US" sz="1400" dirty="0" smtClean="0">
              <a:latin typeface="Arial" pitchFamily="34" charset="0"/>
              <a:cs typeface="Arial" pitchFamily="34" charset="0"/>
            </a:endParaRPr>
          </a:p>
          <a:p>
            <a:pPr lvl="2" indent="0">
              <a:buNone/>
            </a:pPr>
            <a:endParaRPr lang="en-US" sz="1400" dirty="0">
              <a:latin typeface="Arial" pitchFamily="34" charset="0"/>
              <a:cs typeface="Arial" pitchFamily="34" charset="0"/>
            </a:endParaRPr>
          </a:p>
          <a:p>
            <a:r>
              <a:rPr lang="en-US" sz="1200" b="1" u="sng" dirty="0" smtClean="0">
                <a:solidFill>
                  <a:srgbClr val="A3792C"/>
                </a:solidFill>
                <a:latin typeface="Arial" pitchFamily="34" charset="0"/>
                <a:cs typeface="Arial" pitchFamily="34" charset="0"/>
              </a:rPr>
              <a:t>Note</a:t>
            </a:r>
            <a:r>
              <a:rPr lang="en-US" sz="1200" b="1" u="sng" dirty="0">
                <a:solidFill>
                  <a:srgbClr val="A3792C"/>
                </a:solidFill>
                <a:latin typeface="Arial" pitchFamily="34" charset="0"/>
                <a:cs typeface="Arial" pitchFamily="34" charset="0"/>
              </a:rPr>
              <a:t>:</a:t>
            </a:r>
            <a:r>
              <a:rPr lang="en-US" sz="1200" b="1" dirty="0">
                <a:solidFill>
                  <a:srgbClr val="A3792C"/>
                </a:solidFill>
                <a:latin typeface="Arial" pitchFamily="34" charset="0"/>
                <a:cs typeface="Arial" pitchFamily="34" charset="0"/>
              </a:rPr>
              <a:t>   </a:t>
            </a:r>
            <a:r>
              <a:rPr lang="en-US" sz="1200" b="1" dirty="0" smtClean="0">
                <a:solidFill>
                  <a:srgbClr val="A3792C"/>
                </a:solidFill>
                <a:latin typeface="Arial" pitchFamily="34" charset="0"/>
                <a:cs typeface="Arial" pitchFamily="34" charset="0"/>
              </a:rPr>
              <a:t>Advance notice and planning is required.  Departments and Faculty will work together to determine the best plan for both parties.  Tenure clock stops will continue to be approved for one year for birth/adoption provided the Tenure-Clock Extension form is submitted within one year of the occurrence.</a:t>
            </a:r>
            <a:endParaRPr lang="en-US" sz="1200" b="1" dirty="0">
              <a:solidFill>
                <a:srgbClr val="A3792C"/>
              </a:solidFill>
              <a:latin typeface="Arial" pitchFamily="34" charset="0"/>
              <a:cs typeface="Arial" pitchFamily="34" charset="0"/>
            </a:endParaRPr>
          </a:p>
        </p:txBody>
      </p:sp>
    </p:spTree>
    <p:extLst>
      <p:ext uri="{BB962C8B-B14F-4D97-AF65-F5344CB8AC3E}">
        <p14:creationId xmlns:p14="http://schemas.microsoft.com/office/powerpoint/2010/main" val="74009884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Paid parental leave</a:t>
            </a:r>
            <a:endParaRPr lang="en-US" dirty="0"/>
          </a:p>
        </p:txBody>
      </p:sp>
      <p:sp>
        <p:nvSpPr>
          <p:cNvPr id="3" name="Text Placeholder 2"/>
          <p:cNvSpPr>
            <a:spLocks noGrp="1"/>
          </p:cNvSpPr>
          <p:nvPr>
            <p:ph type="body" idx="11"/>
          </p:nvPr>
        </p:nvSpPr>
        <p:spPr/>
        <p:txBody>
          <a:bodyPr/>
          <a:lstStyle/>
          <a:p>
            <a:r>
              <a:rPr lang="en-US" dirty="0" smtClean="0"/>
              <a:t>Interactions with other leaves &amp; benefits</a:t>
            </a:r>
            <a:endParaRPr lang="en-US" dirty="0"/>
          </a:p>
        </p:txBody>
      </p:sp>
      <p:sp>
        <p:nvSpPr>
          <p:cNvPr id="4" name="Text Placeholder 3"/>
          <p:cNvSpPr>
            <a:spLocks noGrp="1"/>
          </p:cNvSpPr>
          <p:nvPr>
            <p:ph type="body" idx="12"/>
          </p:nvPr>
        </p:nvSpPr>
        <p:spPr>
          <a:xfrm>
            <a:off x="209550" y="1368562"/>
            <a:ext cx="8648700" cy="5305193"/>
          </a:xfrm>
        </p:spPr>
        <p:txBody>
          <a:bodyPr>
            <a:normAutofit fontScale="85000" lnSpcReduction="20000"/>
          </a:bodyPr>
          <a:lstStyle/>
          <a:p>
            <a:r>
              <a:rPr lang="en-US" dirty="0" smtClean="0">
                <a:latin typeface="Arial" pitchFamily="34" charset="0"/>
                <a:cs typeface="Arial" pitchFamily="34" charset="0"/>
              </a:rPr>
              <a:t>FMLA:</a:t>
            </a:r>
          </a:p>
          <a:p>
            <a:pPr marL="1085850" lvl="1" indent="-342900">
              <a:buFont typeface="Wingdings" panose="05000000000000000000" pitchFamily="2" charset="2"/>
              <a:buChar char="v"/>
            </a:pPr>
            <a:r>
              <a:rPr lang="en-US" dirty="0" smtClean="0">
                <a:latin typeface="Arial" pitchFamily="34" charset="0"/>
                <a:cs typeface="Arial" pitchFamily="34" charset="0"/>
              </a:rPr>
              <a:t>PPL </a:t>
            </a:r>
            <a:r>
              <a:rPr lang="en-US" dirty="0">
                <a:latin typeface="Arial" pitchFamily="34" charset="0"/>
                <a:cs typeface="Arial" pitchFamily="34" charset="0"/>
              </a:rPr>
              <a:t>runs concurrently with </a:t>
            </a:r>
            <a:r>
              <a:rPr lang="en-US" dirty="0" smtClean="0">
                <a:latin typeface="Arial" pitchFamily="34" charset="0"/>
                <a:cs typeface="Arial" pitchFamily="34" charset="0"/>
              </a:rPr>
              <a:t>FMLA</a:t>
            </a:r>
            <a:br>
              <a:rPr lang="en-US" dirty="0" smtClean="0">
                <a:latin typeface="Arial" pitchFamily="34" charset="0"/>
                <a:cs typeface="Arial" pitchFamily="34" charset="0"/>
              </a:rPr>
            </a:br>
            <a:endParaRPr lang="en-US" dirty="0">
              <a:latin typeface="Arial" pitchFamily="34" charset="0"/>
              <a:cs typeface="Arial" pitchFamily="34" charset="0"/>
            </a:endParaRPr>
          </a:p>
          <a:p>
            <a:r>
              <a:rPr lang="en-US" dirty="0" smtClean="0">
                <a:latin typeface="Arial" pitchFamily="34" charset="0"/>
                <a:cs typeface="Arial" pitchFamily="34" charset="0"/>
              </a:rPr>
              <a:t>Other </a:t>
            </a:r>
            <a:r>
              <a:rPr lang="en-US" dirty="0">
                <a:latin typeface="Arial" pitchFamily="34" charset="0"/>
                <a:cs typeface="Arial" pitchFamily="34" charset="0"/>
              </a:rPr>
              <a:t>paid </a:t>
            </a:r>
            <a:r>
              <a:rPr lang="en-US" dirty="0" smtClean="0">
                <a:latin typeface="Arial" pitchFamily="34" charset="0"/>
                <a:cs typeface="Arial" pitchFamily="34" charset="0"/>
              </a:rPr>
              <a:t>leave benefits:</a:t>
            </a:r>
            <a:br>
              <a:rPr lang="en-US" dirty="0" smtClean="0">
                <a:latin typeface="Arial" pitchFamily="34" charset="0"/>
                <a:cs typeface="Arial" pitchFamily="34" charset="0"/>
              </a:rPr>
            </a:br>
            <a:r>
              <a:rPr lang="en-US" sz="2000" dirty="0" smtClean="0">
                <a:latin typeface="Arial" pitchFamily="34" charset="0"/>
                <a:cs typeface="Arial" pitchFamily="34" charset="0"/>
              </a:rPr>
              <a:t>	</a:t>
            </a:r>
            <a:br>
              <a:rPr lang="en-US" sz="2000" dirty="0" smtClean="0">
                <a:latin typeface="Arial" pitchFamily="34" charset="0"/>
                <a:cs typeface="Arial" pitchFamily="34" charset="0"/>
              </a:rPr>
            </a:br>
            <a:r>
              <a:rPr lang="en-US" sz="2000" dirty="0" smtClean="0">
                <a:latin typeface="Arial" pitchFamily="34" charset="0"/>
                <a:cs typeface="Arial" pitchFamily="34" charset="0"/>
              </a:rPr>
              <a:t>	</a:t>
            </a:r>
            <a:r>
              <a:rPr lang="en-US" sz="2200" b="1" u="sng" dirty="0" smtClean="0">
                <a:latin typeface="Arial" pitchFamily="34" charset="0"/>
                <a:cs typeface="Arial" pitchFamily="34" charset="0"/>
              </a:rPr>
              <a:t>Today:</a:t>
            </a:r>
            <a:endParaRPr lang="en-US" sz="2200" b="1" u="sng" dirty="0">
              <a:latin typeface="Arial" pitchFamily="34" charset="0"/>
              <a:cs typeface="Arial" pitchFamily="34" charset="0"/>
            </a:endParaRPr>
          </a:p>
          <a:p>
            <a:pPr lvl="2">
              <a:buFont typeface="Wingdings" panose="05000000000000000000" pitchFamily="2" charset="2"/>
              <a:buChar char="v"/>
            </a:pPr>
            <a:r>
              <a:rPr lang="en-US" sz="2200" dirty="0">
                <a:latin typeface="Arial" pitchFamily="34" charset="0"/>
                <a:cs typeface="Arial" pitchFamily="34" charset="0"/>
              </a:rPr>
              <a:t> Paid Sick Leave</a:t>
            </a:r>
          </a:p>
          <a:p>
            <a:pPr lvl="2">
              <a:buFont typeface="Wingdings" panose="05000000000000000000" pitchFamily="2" charset="2"/>
              <a:buChar char="v"/>
            </a:pPr>
            <a:r>
              <a:rPr lang="en-US" sz="2200" dirty="0">
                <a:latin typeface="Arial" pitchFamily="34" charset="0"/>
                <a:cs typeface="Arial" pitchFamily="34" charset="0"/>
              </a:rPr>
              <a:t> Paid Vacation</a:t>
            </a:r>
          </a:p>
          <a:p>
            <a:pPr lvl="2">
              <a:buFont typeface="Wingdings" panose="05000000000000000000" pitchFamily="2" charset="2"/>
              <a:buChar char="v"/>
            </a:pPr>
            <a:r>
              <a:rPr lang="en-US" sz="2200" dirty="0" smtClean="0">
                <a:latin typeface="Arial" pitchFamily="34" charset="0"/>
                <a:cs typeface="Arial" pitchFamily="34" charset="0"/>
              </a:rPr>
              <a:t> Paid </a:t>
            </a:r>
            <a:r>
              <a:rPr lang="en-US" sz="2200" dirty="0">
                <a:latin typeface="Arial" pitchFamily="34" charset="0"/>
                <a:cs typeface="Arial" pitchFamily="34" charset="0"/>
              </a:rPr>
              <a:t>Personal Business Days</a:t>
            </a:r>
          </a:p>
          <a:p>
            <a:pPr lvl="2">
              <a:buFont typeface="Wingdings" panose="05000000000000000000" pitchFamily="2" charset="2"/>
              <a:buChar char="v"/>
            </a:pPr>
            <a:r>
              <a:rPr lang="en-US" sz="2200" dirty="0">
                <a:latin typeface="Arial" pitchFamily="34" charset="0"/>
                <a:cs typeface="Arial" pitchFamily="34" charset="0"/>
              </a:rPr>
              <a:t> Paid Holidays</a:t>
            </a:r>
          </a:p>
          <a:p>
            <a:pPr lvl="2">
              <a:buFont typeface="Wingdings" panose="05000000000000000000" pitchFamily="2" charset="2"/>
              <a:buChar char="v"/>
            </a:pPr>
            <a:r>
              <a:rPr lang="en-US" sz="2200" dirty="0" smtClean="0">
                <a:latin typeface="Arial" pitchFamily="34" charset="0"/>
                <a:cs typeface="Arial" pitchFamily="34" charset="0"/>
              </a:rPr>
              <a:t> Long </a:t>
            </a:r>
            <a:r>
              <a:rPr lang="en-US" sz="2200" dirty="0">
                <a:latin typeface="Arial" pitchFamily="34" charset="0"/>
                <a:cs typeface="Arial" pitchFamily="34" charset="0"/>
              </a:rPr>
              <a:t>Term Disability (LTD</a:t>
            </a:r>
            <a:r>
              <a:rPr lang="en-US" sz="2200" dirty="0" smtClean="0">
                <a:latin typeface="Arial" pitchFamily="34" charset="0"/>
                <a:cs typeface="Arial" pitchFamily="34" charset="0"/>
              </a:rPr>
              <a:t>)</a:t>
            </a:r>
            <a:br>
              <a:rPr lang="en-US" sz="2200" dirty="0" smtClean="0">
                <a:latin typeface="Arial" pitchFamily="34" charset="0"/>
                <a:cs typeface="Arial" pitchFamily="34" charset="0"/>
              </a:rPr>
            </a:br>
            <a:endParaRPr lang="en-US" sz="2200" dirty="0">
              <a:latin typeface="Arial" pitchFamily="34" charset="0"/>
              <a:cs typeface="Arial" pitchFamily="34" charset="0"/>
            </a:endParaRPr>
          </a:p>
          <a:p>
            <a:pPr marL="457200" lvl="1" indent="0">
              <a:buNone/>
            </a:pPr>
            <a:r>
              <a:rPr lang="en-US" sz="2200" b="1" u="sng" dirty="0" smtClean="0"/>
              <a:t>Effective 7/1/2015</a:t>
            </a:r>
            <a:endParaRPr lang="en-US" sz="2200" b="1" u="sng" dirty="0"/>
          </a:p>
          <a:p>
            <a:pPr lvl="2">
              <a:buFont typeface="Wingdings" panose="05000000000000000000" pitchFamily="2" charset="2"/>
              <a:buChar char="v"/>
            </a:pPr>
            <a:r>
              <a:rPr lang="en-US" sz="2200" dirty="0" smtClean="0">
                <a:latin typeface="Arial" pitchFamily="34" charset="0"/>
                <a:cs typeface="Arial" pitchFamily="34" charset="0"/>
              </a:rPr>
              <a:t>Banked Sick </a:t>
            </a:r>
            <a:r>
              <a:rPr lang="en-US" sz="2200" dirty="0">
                <a:latin typeface="Arial" pitchFamily="34" charset="0"/>
                <a:cs typeface="Arial" pitchFamily="34" charset="0"/>
              </a:rPr>
              <a:t>Leave</a:t>
            </a:r>
          </a:p>
          <a:p>
            <a:pPr lvl="2">
              <a:buFont typeface="Wingdings" panose="05000000000000000000" pitchFamily="2" charset="2"/>
              <a:buChar char="v"/>
            </a:pPr>
            <a:r>
              <a:rPr lang="en-US" sz="2200" dirty="0" smtClean="0">
                <a:latin typeface="Arial" pitchFamily="34" charset="0"/>
                <a:cs typeface="Arial" pitchFamily="34" charset="0"/>
              </a:rPr>
              <a:t>Banked Vacation</a:t>
            </a:r>
          </a:p>
          <a:p>
            <a:pPr lvl="2">
              <a:buFont typeface="Wingdings" panose="05000000000000000000" pitchFamily="2" charset="2"/>
              <a:buChar char="v"/>
            </a:pPr>
            <a:r>
              <a:rPr lang="en-US" sz="2200" dirty="0" smtClean="0">
                <a:latin typeface="Arial" pitchFamily="34" charset="0"/>
                <a:cs typeface="Arial" pitchFamily="34" charset="0"/>
              </a:rPr>
              <a:t>PTO</a:t>
            </a:r>
          </a:p>
          <a:p>
            <a:pPr lvl="2">
              <a:buFont typeface="Wingdings" panose="05000000000000000000" pitchFamily="2" charset="2"/>
              <a:buChar char="v"/>
            </a:pPr>
            <a:r>
              <a:rPr lang="en-US" sz="2200" dirty="0" smtClean="0">
                <a:latin typeface="Arial" pitchFamily="34" charset="0"/>
                <a:cs typeface="Arial" pitchFamily="34" charset="0"/>
              </a:rPr>
              <a:t>Paid Holidays</a:t>
            </a:r>
          </a:p>
          <a:p>
            <a:pPr lvl="2">
              <a:buFont typeface="Wingdings" panose="05000000000000000000" pitchFamily="2" charset="2"/>
              <a:buChar char="v"/>
            </a:pPr>
            <a:r>
              <a:rPr lang="en-US" sz="2200" dirty="0" smtClean="0">
                <a:latin typeface="Arial" pitchFamily="34" charset="0"/>
                <a:cs typeface="Arial" pitchFamily="34" charset="0"/>
              </a:rPr>
              <a:t>Long Term Disability (LTD)</a:t>
            </a:r>
            <a:endParaRPr lang="en-US" sz="22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396431331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870" y="1900644"/>
            <a:ext cx="8261130" cy="2225042"/>
          </a:xfrm>
        </p:spPr>
        <p:txBody>
          <a:bodyPr/>
          <a:lstStyle/>
          <a:p>
            <a:pPr algn="ctr"/>
            <a:r>
              <a:rPr lang="en-US" sz="3600" dirty="0" smtClean="0"/>
              <a:t/>
            </a:r>
            <a:br>
              <a:rPr lang="en-US" sz="3600" dirty="0" smtClean="0"/>
            </a:br>
            <a:r>
              <a:rPr lang="en-US" sz="3600" dirty="0" smtClean="0"/>
              <a:t>application of </a:t>
            </a:r>
            <a:r>
              <a:rPr lang="en-US" sz="3600" dirty="0" err="1" smtClean="0"/>
              <a:t>fmla</a:t>
            </a:r>
            <a:r>
              <a:rPr lang="en-US" sz="3600" dirty="0" smtClean="0"/>
              <a:t> &amp; </a:t>
            </a:r>
            <a:r>
              <a:rPr lang="en-US" sz="3600" dirty="0" err="1" smtClean="0"/>
              <a:t>ppl</a:t>
            </a:r>
            <a:r>
              <a:rPr lang="en-US" sz="3600" dirty="0" smtClean="0"/>
              <a:t> policies</a:t>
            </a:r>
            <a:br>
              <a:rPr lang="en-US" sz="3600" dirty="0" smtClean="0"/>
            </a:br>
            <a:r>
              <a:rPr lang="en-US" sz="3600" dirty="0" smtClean="0"/>
              <a:t/>
            </a:r>
            <a:br>
              <a:rPr lang="en-US" sz="3600" dirty="0" smtClean="0"/>
            </a:br>
            <a:r>
              <a:rPr lang="en-US" sz="4800" dirty="0" smtClean="0"/>
              <a:t/>
            </a:r>
            <a:br>
              <a:rPr lang="en-US" sz="4800" dirty="0" smtClean="0"/>
            </a:br>
            <a:endParaRPr lang="en-US" sz="3200" dirty="0">
              <a:solidFill>
                <a:srgbClr val="D19B23"/>
              </a:solidFill>
            </a:endParaRPr>
          </a:p>
        </p:txBody>
      </p:sp>
      <p:sp>
        <p:nvSpPr>
          <p:cNvPr id="10" name="Text Placeholder 9"/>
          <p:cNvSpPr>
            <a:spLocks noGrp="1"/>
          </p:cNvSpPr>
          <p:nvPr>
            <p:ph type="body" sz="quarter" idx="14"/>
          </p:nvPr>
        </p:nvSpPr>
        <p:spPr>
          <a:xfrm>
            <a:off x="1000825" y="5029200"/>
            <a:ext cx="7514523" cy="1567189"/>
          </a:xfrm>
        </p:spPr>
        <p:txBody>
          <a:bodyPr/>
          <a:lstStyle/>
          <a:p>
            <a:endParaRPr lang="en-US" dirty="0" smtClean="0">
              <a:solidFill>
                <a:srgbClr val="D19B23"/>
              </a:solidFill>
            </a:endParaRPr>
          </a:p>
          <a:p>
            <a:endParaRPr lang="en-US" dirty="0">
              <a:solidFill>
                <a:srgbClr val="D19B23"/>
              </a:solidFill>
            </a:endParaRPr>
          </a:p>
        </p:txBody>
      </p:sp>
      <p:sp>
        <p:nvSpPr>
          <p:cNvPr id="5" name="TextBox 4"/>
          <p:cNvSpPr txBox="1"/>
          <p:nvPr/>
        </p:nvSpPr>
        <p:spPr>
          <a:xfrm>
            <a:off x="0" y="6596390"/>
            <a:ext cx="5226756" cy="246221"/>
          </a:xfrm>
          <a:prstGeom prst="rect">
            <a:avLst/>
          </a:prstGeom>
          <a:noFill/>
        </p:spPr>
        <p:txBody>
          <a:bodyPr wrap="square" rtlCol="0">
            <a:spAutoFit/>
          </a:bodyPr>
          <a:lstStyle/>
          <a:p>
            <a:r>
              <a:rPr lang="en-US" sz="1000" dirty="0" smtClean="0">
                <a:solidFill>
                  <a:schemeClr val="tx1">
                    <a:lumMod val="50000"/>
                    <a:lumOff val="50000"/>
                  </a:schemeClr>
                </a:solidFill>
              </a:rPr>
              <a:t>© 2013 Purdue University		Last updated </a:t>
            </a:r>
            <a:r>
              <a:rPr lang="en-US" sz="1000" dirty="0">
                <a:solidFill>
                  <a:schemeClr val="tx1">
                    <a:lumMod val="50000"/>
                    <a:lumOff val="50000"/>
                  </a:schemeClr>
                </a:solidFill>
              </a:rPr>
              <a:t> </a:t>
            </a:r>
            <a:r>
              <a:rPr lang="en-US" sz="1000" dirty="0" smtClean="0">
                <a:solidFill>
                  <a:schemeClr val="tx1">
                    <a:lumMod val="50000"/>
                    <a:lumOff val="50000"/>
                  </a:schemeClr>
                </a:solidFill>
              </a:rPr>
              <a:t>11/01/2013 </a:t>
            </a:r>
            <a:endParaRPr lang="en-US" sz="1050" dirty="0">
              <a:solidFill>
                <a:schemeClr val="tx1">
                  <a:lumMod val="50000"/>
                  <a:lumOff val="50000"/>
                </a:schemeClr>
              </a:solidFill>
            </a:endParaRPr>
          </a:p>
        </p:txBody>
      </p:sp>
    </p:spTree>
    <p:extLst>
      <p:ext uri="{BB962C8B-B14F-4D97-AF65-F5344CB8AC3E}">
        <p14:creationId xmlns:p14="http://schemas.microsoft.com/office/powerpoint/2010/main" val="370570157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Text Placeholder 2"/>
          <p:cNvSpPr>
            <a:spLocks noGrp="1"/>
          </p:cNvSpPr>
          <p:nvPr>
            <p:ph type="body" idx="11"/>
          </p:nvPr>
        </p:nvSpPr>
        <p:spPr/>
        <p:txBody>
          <a:bodyPr/>
          <a:lstStyle/>
          <a:p>
            <a:r>
              <a:rPr lang="en-US" dirty="0" smtClean="0"/>
              <a:t>Applying policy</a:t>
            </a:r>
            <a:endParaRPr lang="en-US" dirty="0"/>
          </a:p>
        </p:txBody>
      </p:sp>
      <p:sp>
        <p:nvSpPr>
          <p:cNvPr id="4" name="Text Placeholder 3"/>
          <p:cNvSpPr>
            <a:spLocks noGrp="1"/>
          </p:cNvSpPr>
          <p:nvPr>
            <p:ph type="body" idx="12"/>
          </p:nvPr>
        </p:nvSpPr>
        <p:spPr/>
        <p:txBody>
          <a:bodyPr>
            <a:normAutofit/>
          </a:bodyPr>
          <a:lstStyle/>
          <a:p>
            <a:r>
              <a:rPr lang="en-US" dirty="0" smtClean="0">
                <a:latin typeface="Arial" pitchFamily="34" charset="0"/>
                <a:cs typeface="Arial" pitchFamily="34" charset="0"/>
              </a:rPr>
              <a:t>Birth </a:t>
            </a:r>
            <a:r>
              <a:rPr lang="en-US" dirty="0">
                <a:latin typeface="Arial" pitchFamily="34" charset="0"/>
                <a:cs typeface="Arial" pitchFamily="34" charset="0"/>
              </a:rPr>
              <a:t>mom is </a:t>
            </a:r>
            <a:r>
              <a:rPr lang="en-US" dirty="0" smtClean="0">
                <a:latin typeface="Arial" pitchFamily="34" charset="0"/>
                <a:cs typeface="Arial" pitchFamily="34" charset="0"/>
              </a:rPr>
              <a:t>an FY Faculty staff member who has worked at the University for 3 years. She is expecting on 4/4  and wants </a:t>
            </a:r>
            <a:r>
              <a:rPr lang="en-US" dirty="0">
                <a:latin typeface="Arial" pitchFamily="34" charset="0"/>
                <a:cs typeface="Arial" pitchFamily="34" charset="0"/>
              </a:rPr>
              <a:t>to take as much paid leave as possible without using her vacation or personal </a:t>
            </a:r>
            <a:r>
              <a:rPr lang="en-US" dirty="0" smtClean="0">
                <a:latin typeface="Arial" pitchFamily="34" charset="0"/>
                <a:cs typeface="Arial" pitchFamily="34" charset="0"/>
              </a:rPr>
              <a:t>business days.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She is eligible for FMLA and PPL. The FMLA will run concurrently with her sick leave (while under a doctors care) and her PPL for bonding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Doctor takes her off work a week early on 3/28 due to complications and the baby is born on 4/4.</a:t>
            </a:r>
          </a:p>
          <a:p>
            <a:endParaRPr 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3276155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500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rot="5400000">
            <a:off x="2639946" y="3999714"/>
            <a:ext cx="4355068" cy="79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21" idx="2"/>
          </p:cNvCxnSpPr>
          <p:nvPr/>
        </p:nvCxnSpPr>
        <p:spPr>
          <a:xfrm flipH="1">
            <a:off x="533400" y="1618151"/>
            <a:ext cx="12755" cy="41264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itle 4"/>
          <p:cNvSpPr>
            <a:spLocks noGrp="1"/>
          </p:cNvSpPr>
          <p:nvPr>
            <p:ph type="title"/>
          </p:nvPr>
        </p:nvSpPr>
        <p:spPr/>
        <p:txBody>
          <a:bodyPr/>
          <a:lstStyle/>
          <a:p>
            <a:r>
              <a:rPr lang="en-US" dirty="0"/>
              <a:t>Example </a:t>
            </a:r>
          </a:p>
        </p:txBody>
      </p:sp>
      <p:sp>
        <p:nvSpPr>
          <p:cNvPr id="6" name="Text Placeholder 5"/>
          <p:cNvSpPr>
            <a:spLocks noGrp="1"/>
          </p:cNvSpPr>
          <p:nvPr>
            <p:ph type="body" idx="11"/>
          </p:nvPr>
        </p:nvSpPr>
        <p:spPr/>
        <p:txBody>
          <a:bodyPr/>
          <a:lstStyle/>
          <a:p>
            <a:r>
              <a:rPr lang="en-US" spc="300" dirty="0" smtClean="0"/>
              <a:t>Applying policy</a:t>
            </a:r>
            <a:endParaRPr lang="en-US" spc="300" dirty="0"/>
          </a:p>
        </p:txBody>
      </p:sp>
      <p:sp>
        <p:nvSpPr>
          <p:cNvPr id="9" name="Rectangle 8"/>
          <p:cNvSpPr/>
          <p:nvPr/>
        </p:nvSpPr>
        <p:spPr>
          <a:xfrm>
            <a:off x="533400" y="3013086"/>
            <a:ext cx="4288054" cy="355221"/>
          </a:xfrm>
          <a:prstGeom prst="rect">
            <a:avLst/>
          </a:prstGeom>
          <a:effectLst>
            <a:outerShdw blurRad="50800" dist="38100" dir="8100000" algn="t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FMSE     8 </a:t>
            </a:r>
            <a:r>
              <a:rPr lang="en-US" b="1" dirty="0"/>
              <a:t>hours </a:t>
            </a:r>
            <a:r>
              <a:rPr lang="en-US" b="1" dirty="0" smtClean="0"/>
              <a:t>/ day</a:t>
            </a:r>
            <a:endParaRPr lang="en-US" b="1" dirty="0"/>
          </a:p>
        </p:txBody>
      </p:sp>
      <p:sp>
        <p:nvSpPr>
          <p:cNvPr id="12" name="TextBox 11"/>
          <p:cNvSpPr txBox="1"/>
          <p:nvPr/>
        </p:nvSpPr>
        <p:spPr>
          <a:xfrm>
            <a:off x="3792753" y="1518375"/>
            <a:ext cx="2057400" cy="307777"/>
          </a:xfrm>
          <a:prstGeom prst="rect">
            <a:avLst/>
          </a:prstGeom>
          <a:noFill/>
        </p:spPr>
        <p:txBody>
          <a:bodyPr wrap="square" rtlCol="0">
            <a:spAutoFit/>
          </a:bodyPr>
          <a:lstStyle/>
          <a:p>
            <a:r>
              <a:rPr lang="en-US" sz="1400" b="1" dirty="0" smtClean="0"/>
              <a:t>Doctor releases patient </a:t>
            </a:r>
            <a:endParaRPr lang="en-US" sz="1400" b="1" dirty="0"/>
          </a:p>
        </p:txBody>
      </p:sp>
      <p:sp>
        <p:nvSpPr>
          <p:cNvPr id="13" name="Rectangle 12"/>
          <p:cNvSpPr/>
          <p:nvPr/>
        </p:nvSpPr>
        <p:spPr>
          <a:xfrm>
            <a:off x="4846354" y="3953919"/>
            <a:ext cx="2511376" cy="556223"/>
          </a:xfrm>
          <a:prstGeom prst="rect">
            <a:avLst/>
          </a:prstGeom>
          <a:solidFill>
            <a:schemeClr val="accent2">
              <a:lumMod val="75000"/>
            </a:schemeClr>
          </a:solidFill>
          <a:effectLst>
            <a:outerShdw blurRad="50800" dist="38100" dir="8100000" algn="t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t>FMPL  8 hours / day</a:t>
            </a:r>
            <a:endParaRPr lang="en-US" sz="1600" b="1" dirty="0"/>
          </a:p>
        </p:txBody>
      </p:sp>
      <p:sp>
        <p:nvSpPr>
          <p:cNvPr id="8" name="Rectangle 7"/>
          <p:cNvSpPr/>
          <p:nvPr/>
        </p:nvSpPr>
        <p:spPr>
          <a:xfrm>
            <a:off x="522110" y="1826153"/>
            <a:ext cx="6850598" cy="468867"/>
          </a:xfrm>
          <a:prstGeom prst="rect">
            <a:avLst/>
          </a:prstGeom>
          <a:solidFill>
            <a:srgbClr val="77933C"/>
          </a:solidFill>
          <a:ln>
            <a:solidFill>
              <a:schemeClr val="accent3">
                <a:lumMod val="75000"/>
              </a:schemeClr>
            </a:solidFill>
          </a:ln>
          <a:effectLst>
            <a:outerShdw blurRad="50800" dist="38100" dir="8100000" algn="t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FMLA 3/28 to 6/19 (12 weeks)</a:t>
            </a:r>
          </a:p>
          <a:p>
            <a:pPr algn="ctr"/>
            <a:r>
              <a:rPr lang="en-US" b="1" dirty="0" smtClean="0"/>
              <a:t> </a:t>
            </a:r>
            <a:endParaRPr lang="en-US" b="1" dirty="0"/>
          </a:p>
        </p:txBody>
      </p:sp>
      <p:sp>
        <p:nvSpPr>
          <p:cNvPr id="14" name="TextBox 13"/>
          <p:cNvSpPr txBox="1"/>
          <p:nvPr/>
        </p:nvSpPr>
        <p:spPr>
          <a:xfrm>
            <a:off x="6634042" y="3426295"/>
            <a:ext cx="1389752" cy="523220"/>
          </a:xfrm>
          <a:prstGeom prst="rect">
            <a:avLst/>
          </a:prstGeom>
          <a:noFill/>
        </p:spPr>
        <p:txBody>
          <a:bodyPr wrap="square" rtlCol="0">
            <a:spAutoFit/>
          </a:bodyPr>
          <a:lstStyle/>
          <a:p>
            <a:r>
              <a:rPr lang="en-US" sz="1400" b="1" dirty="0" smtClean="0"/>
              <a:t> 6 weeks of PPL</a:t>
            </a:r>
          </a:p>
          <a:p>
            <a:endParaRPr lang="en-US" sz="1400" b="1" dirty="0"/>
          </a:p>
        </p:txBody>
      </p:sp>
      <p:sp>
        <p:nvSpPr>
          <p:cNvPr id="15" name="Rectangle 14"/>
          <p:cNvSpPr/>
          <p:nvPr/>
        </p:nvSpPr>
        <p:spPr>
          <a:xfrm>
            <a:off x="7389436" y="4527128"/>
            <a:ext cx="1310119" cy="512802"/>
          </a:xfrm>
          <a:prstGeom prst="rect">
            <a:avLst/>
          </a:prstGeom>
          <a:solidFill>
            <a:schemeClr val="accent2">
              <a:lumMod val="75000"/>
            </a:schemeClr>
          </a:solidFill>
          <a:effectLst>
            <a:outerShdw blurRad="50800" dist="38100" dir="8100000" algn="t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latin typeface="Arial" pitchFamily="34" charset="0"/>
                <a:cs typeface="Arial" pitchFamily="34" charset="0"/>
              </a:rPr>
              <a:t>       PPL               8 hours/day</a:t>
            </a:r>
            <a:endParaRPr lang="en-US" sz="1400" b="1" dirty="0">
              <a:latin typeface="Arial" pitchFamily="34" charset="0"/>
              <a:cs typeface="Arial" pitchFamily="34" charset="0"/>
            </a:endParaRPr>
          </a:p>
        </p:txBody>
      </p:sp>
      <p:sp>
        <p:nvSpPr>
          <p:cNvPr id="16" name="TextBox 15"/>
          <p:cNvSpPr txBox="1"/>
          <p:nvPr/>
        </p:nvSpPr>
        <p:spPr>
          <a:xfrm>
            <a:off x="7377517" y="4232030"/>
            <a:ext cx="184731" cy="523220"/>
          </a:xfrm>
          <a:prstGeom prst="rect">
            <a:avLst/>
          </a:prstGeom>
          <a:noFill/>
        </p:spPr>
        <p:txBody>
          <a:bodyPr wrap="none" rtlCol="0">
            <a:spAutoFit/>
          </a:bodyPr>
          <a:lstStyle/>
          <a:p>
            <a:endParaRPr lang="en-US" sz="1400" b="1" dirty="0"/>
          </a:p>
          <a:p>
            <a:endParaRPr lang="en-US" sz="1400" b="1" dirty="0"/>
          </a:p>
        </p:txBody>
      </p:sp>
      <p:cxnSp>
        <p:nvCxnSpPr>
          <p:cNvPr id="20" name="Straight Connector 19"/>
          <p:cNvCxnSpPr>
            <a:stCxn id="22" idx="2"/>
          </p:cNvCxnSpPr>
          <p:nvPr/>
        </p:nvCxnSpPr>
        <p:spPr>
          <a:xfrm>
            <a:off x="7377517" y="1627923"/>
            <a:ext cx="0" cy="39760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28600" y="1248819"/>
            <a:ext cx="635110" cy="369332"/>
          </a:xfrm>
          <a:prstGeom prst="rect">
            <a:avLst/>
          </a:prstGeom>
          <a:noFill/>
        </p:spPr>
        <p:txBody>
          <a:bodyPr wrap="none" rtlCol="0">
            <a:spAutoFit/>
          </a:bodyPr>
          <a:lstStyle/>
          <a:p>
            <a:r>
              <a:rPr lang="en-US" b="1" dirty="0" smtClean="0"/>
              <a:t>3/28</a:t>
            </a:r>
            <a:endParaRPr lang="en-US" b="1" dirty="0"/>
          </a:p>
        </p:txBody>
      </p:sp>
      <p:sp>
        <p:nvSpPr>
          <p:cNvPr id="22" name="TextBox 21"/>
          <p:cNvSpPr txBox="1"/>
          <p:nvPr/>
        </p:nvSpPr>
        <p:spPr>
          <a:xfrm>
            <a:off x="7059962" y="1258591"/>
            <a:ext cx="635110" cy="369332"/>
          </a:xfrm>
          <a:prstGeom prst="rect">
            <a:avLst/>
          </a:prstGeom>
          <a:noFill/>
        </p:spPr>
        <p:txBody>
          <a:bodyPr wrap="none" rtlCol="0">
            <a:spAutoFit/>
          </a:bodyPr>
          <a:lstStyle/>
          <a:p>
            <a:r>
              <a:rPr lang="en-US" b="1" dirty="0" smtClean="0"/>
              <a:t>6/19</a:t>
            </a:r>
            <a:endParaRPr lang="en-US" b="1" dirty="0"/>
          </a:p>
        </p:txBody>
      </p:sp>
      <p:sp>
        <p:nvSpPr>
          <p:cNvPr id="24" name="TextBox 23"/>
          <p:cNvSpPr txBox="1"/>
          <p:nvPr/>
        </p:nvSpPr>
        <p:spPr>
          <a:xfrm>
            <a:off x="4528799" y="1233781"/>
            <a:ext cx="635110" cy="646331"/>
          </a:xfrm>
          <a:prstGeom prst="rect">
            <a:avLst/>
          </a:prstGeom>
          <a:noFill/>
        </p:spPr>
        <p:txBody>
          <a:bodyPr wrap="none" rtlCol="0">
            <a:spAutoFit/>
          </a:bodyPr>
          <a:lstStyle/>
          <a:p>
            <a:r>
              <a:rPr lang="en-US" b="1" dirty="0" smtClean="0"/>
              <a:t>5/22</a:t>
            </a:r>
          </a:p>
          <a:p>
            <a:endParaRPr lang="en-US" b="1" dirty="0"/>
          </a:p>
        </p:txBody>
      </p:sp>
      <p:cxnSp>
        <p:nvCxnSpPr>
          <p:cNvPr id="25" name="Straight Connector 24"/>
          <p:cNvCxnSpPr>
            <a:stCxn id="26" idx="2"/>
          </p:cNvCxnSpPr>
          <p:nvPr/>
        </p:nvCxnSpPr>
        <p:spPr>
          <a:xfrm>
            <a:off x="8667495" y="1618151"/>
            <a:ext cx="32060" cy="39858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8382000" y="1248819"/>
            <a:ext cx="570990" cy="369332"/>
          </a:xfrm>
          <a:prstGeom prst="rect">
            <a:avLst/>
          </a:prstGeom>
          <a:noFill/>
        </p:spPr>
        <p:txBody>
          <a:bodyPr wrap="none" rtlCol="0">
            <a:spAutoFit/>
          </a:bodyPr>
          <a:lstStyle/>
          <a:p>
            <a:r>
              <a:rPr lang="en-US" b="1" dirty="0" smtClean="0"/>
              <a:t> 7/3</a:t>
            </a:r>
            <a:endParaRPr lang="en-US" b="1" dirty="0"/>
          </a:p>
        </p:txBody>
      </p:sp>
      <p:sp>
        <p:nvSpPr>
          <p:cNvPr id="28" name="TextBox 27"/>
          <p:cNvSpPr txBox="1"/>
          <p:nvPr/>
        </p:nvSpPr>
        <p:spPr>
          <a:xfrm>
            <a:off x="1279071" y="2704736"/>
            <a:ext cx="3080657" cy="307777"/>
          </a:xfrm>
          <a:prstGeom prst="rect">
            <a:avLst/>
          </a:prstGeom>
          <a:noFill/>
        </p:spPr>
        <p:txBody>
          <a:bodyPr wrap="square" rtlCol="0">
            <a:spAutoFit/>
          </a:bodyPr>
          <a:lstStyle/>
          <a:p>
            <a:r>
              <a:rPr lang="en-US" sz="1400" b="1" dirty="0" smtClean="0"/>
              <a:t>8 weeks while under a doctors care</a:t>
            </a:r>
            <a:endParaRPr lang="en-US" sz="1400" b="1" dirty="0"/>
          </a:p>
        </p:txBody>
      </p:sp>
      <p:sp>
        <p:nvSpPr>
          <p:cNvPr id="23" name="TextBox 22"/>
          <p:cNvSpPr txBox="1"/>
          <p:nvPr/>
        </p:nvSpPr>
        <p:spPr>
          <a:xfrm>
            <a:off x="863710" y="1249085"/>
            <a:ext cx="518091" cy="369332"/>
          </a:xfrm>
          <a:prstGeom prst="rect">
            <a:avLst/>
          </a:prstGeom>
          <a:noFill/>
        </p:spPr>
        <p:txBody>
          <a:bodyPr wrap="none" rtlCol="0">
            <a:spAutoFit/>
          </a:bodyPr>
          <a:lstStyle/>
          <a:p>
            <a:r>
              <a:rPr lang="en-US" b="1" dirty="0" smtClean="0"/>
              <a:t>4/4</a:t>
            </a:r>
            <a:endParaRPr lang="en-US" b="1" dirty="0"/>
          </a:p>
        </p:txBody>
      </p:sp>
      <p:cxnSp>
        <p:nvCxnSpPr>
          <p:cNvPr id="3" name="Straight Connector 2"/>
          <p:cNvCxnSpPr/>
          <p:nvPr/>
        </p:nvCxnSpPr>
        <p:spPr>
          <a:xfrm>
            <a:off x="1122755" y="2295020"/>
            <a:ext cx="1" cy="718066"/>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620027" y="1518375"/>
            <a:ext cx="1187002" cy="307777"/>
          </a:xfrm>
          <a:prstGeom prst="rect">
            <a:avLst/>
          </a:prstGeom>
          <a:noFill/>
        </p:spPr>
        <p:txBody>
          <a:bodyPr wrap="square" rtlCol="0">
            <a:spAutoFit/>
          </a:bodyPr>
          <a:lstStyle/>
          <a:p>
            <a:r>
              <a:rPr lang="en-US" sz="1400" b="1" dirty="0"/>
              <a:t> </a:t>
            </a:r>
            <a:r>
              <a:rPr lang="en-US" sz="1400" b="1" dirty="0" smtClean="0"/>
              <a:t>     Birth </a:t>
            </a:r>
            <a:endParaRPr lang="en-US" sz="1400" b="1" dirty="0"/>
          </a:p>
        </p:txBody>
      </p:sp>
      <p:cxnSp>
        <p:nvCxnSpPr>
          <p:cNvPr id="32" name="Straight Connector 31"/>
          <p:cNvCxnSpPr/>
          <p:nvPr/>
        </p:nvCxnSpPr>
        <p:spPr>
          <a:xfrm>
            <a:off x="1122756" y="3368307"/>
            <a:ext cx="0" cy="2235703"/>
          </a:xfrm>
          <a:prstGeom prst="line">
            <a:avLst/>
          </a:prstGeom>
          <a:ln w="31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4007818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4" name="Text Placeholder 3"/>
          <p:cNvSpPr>
            <a:spLocks noGrp="1"/>
          </p:cNvSpPr>
          <p:nvPr>
            <p:ph type="body" idx="12"/>
          </p:nvPr>
        </p:nvSpPr>
        <p:spPr/>
        <p:txBody>
          <a:bodyPr>
            <a:normAutofit/>
          </a:bodyPr>
          <a:lstStyle/>
          <a:p>
            <a:pPr lvl="0"/>
            <a:r>
              <a:rPr lang="en-US" sz="2800" b="1" dirty="0" smtClean="0">
                <a:latin typeface="Arial" pitchFamily="34" charset="0"/>
                <a:cs typeface="Arial" pitchFamily="34" charset="0"/>
              </a:rPr>
              <a:t>	</a:t>
            </a:r>
            <a:r>
              <a:rPr lang="en-US" sz="2000" b="1" dirty="0" smtClean="0">
                <a:latin typeface="Arial" pitchFamily="34" charset="0"/>
                <a:cs typeface="Arial" pitchFamily="34" charset="0"/>
              </a:rPr>
              <a:t>  </a:t>
            </a:r>
          </a:p>
          <a:p>
            <a:pPr lvl="0"/>
            <a:r>
              <a:rPr lang="en-US" sz="2000" b="1" dirty="0" smtClean="0">
                <a:latin typeface="Arial" pitchFamily="34" charset="0"/>
                <a:cs typeface="Arial" pitchFamily="34" charset="0"/>
              </a:rPr>
              <a:t>		 </a:t>
            </a:r>
            <a:r>
              <a:rPr lang="en-US" b="1" dirty="0" smtClean="0">
                <a:latin typeface="Arial" pitchFamily="34" charset="0"/>
                <a:cs typeface="Arial" pitchFamily="34" charset="0"/>
              </a:rPr>
              <a:t>FMLA/PPL Questions:</a:t>
            </a:r>
          </a:p>
          <a:p>
            <a:pPr marL="1485900" lvl="2" indent="-342900">
              <a:buFont typeface="Wingdings" panose="05000000000000000000" pitchFamily="2" charset="2"/>
              <a:buChar char="v"/>
            </a:pPr>
            <a:r>
              <a:rPr lang="en-US" sz="2000" b="1" dirty="0" smtClean="0">
                <a:latin typeface="Arial" pitchFamily="34" charset="0"/>
                <a:cs typeface="Arial" pitchFamily="34" charset="0"/>
              </a:rPr>
              <a:t>Paula Cheatham		49-41533</a:t>
            </a:r>
          </a:p>
          <a:p>
            <a:pPr marL="1485900" lvl="2" indent="-342900">
              <a:buFont typeface="Wingdings" panose="05000000000000000000" pitchFamily="2" charset="2"/>
              <a:buChar char="v"/>
            </a:pPr>
            <a:r>
              <a:rPr lang="en-US" sz="2000" b="1" dirty="0" smtClean="0">
                <a:latin typeface="Arial" pitchFamily="34" charset="0"/>
                <a:cs typeface="Arial" pitchFamily="34" charset="0"/>
              </a:rPr>
              <a:t>Pam Hardesty			49-66269</a:t>
            </a:r>
          </a:p>
          <a:p>
            <a:pPr marL="1485900" lvl="2" indent="-342900">
              <a:buFont typeface="Wingdings" panose="05000000000000000000" pitchFamily="2" charset="2"/>
              <a:buChar char="v"/>
            </a:pPr>
            <a:r>
              <a:rPr lang="en-US" sz="2000" b="1" dirty="0" smtClean="0">
                <a:latin typeface="Arial" pitchFamily="34" charset="0"/>
                <a:cs typeface="Arial" pitchFamily="34" charset="0"/>
              </a:rPr>
              <a:t>Lisa Hornbeck		49-41310</a:t>
            </a:r>
          </a:p>
          <a:p>
            <a:pPr marL="1085850" lvl="1" indent="-342900">
              <a:buFont typeface="Wingdings" panose="05000000000000000000" pitchFamily="2" charset="2"/>
              <a:buChar char="v"/>
            </a:pPr>
            <a:endParaRPr lang="en-US" sz="2000" b="1" dirty="0" smtClean="0">
              <a:latin typeface="Arial" pitchFamily="34" charset="0"/>
              <a:cs typeface="Arial" pitchFamily="34" charset="0"/>
            </a:endParaRPr>
          </a:p>
          <a:p>
            <a:pPr marL="1085850" lvl="1" indent="-342900">
              <a:buFont typeface="Wingdings" panose="05000000000000000000" pitchFamily="2" charset="2"/>
              <a:buChar char="v"/>
            </a:pPr>
            <a:endParaRPr lang="en-US" sz="2000" b="1" dirty="0">
              <a:latin typeface="Arial" pitchFamily="34" charset="0"/>
              <a:cs typeface="Arial" pitchFamily="34" charset="0"/>
            </a:endParaRPr>
          </a:p>
          <a:p>
            <a:pPr lvl="1" indent="0">
              <a:buNone/>
            </a:pPr>
            <a:r>
              <a:rPr lang="en-US" b="1" dirty="0" smtClean="0">
                <a:latin typeface="Arial" pitchFamily="34" charset="0"/>
                <a:cs typeface="Arial" pitchFamily="34" charset="0"/>
              </a:rPr>
              <a:t>General Leaves Questions:</a:t>
            </a:r>
          </a:p>
          <a:p>
            <a:pPr marL="1485900" lvl="2" indent="-342900">
              <a:buFont typeface="Wingdings" panose="05000000000000000000" pitchFamily="2" charset="2"/>
              <a:buChar char="v"/>
            </a:pPr>
            <a:r>
              <a:rPr lang="en-US" sz="2000" b="1" dirty="0" smtClean="0">
                <a:latin typeface="Arial" pitchFamily="34" charset="0"/>
                <a:cs typeface="Arial" pitchFamily="34" charset="0"/>
              </a:rPr>
              <a:t>Tammy Synesael		49-41691</a:t>
            </a:r>
            <a:endParaRPr lang="en-US" sz="2000" b="1" dirty="0">
              <a:latin typeface="Arial" pitchFamily="34" charset="0"/>
              <a:cs typeface="Arial" pitchFamily="34" charset="0"/>
            </a:endParaRPr>
          </a:p>
        </p:txBody>
      </p:sp>
    </p:spTree>
    <p:extLst>
      <p:ext uri="{BB962C8B-B14F-4D97-AF65-F5344CB8AC3E}">
        <p14:creationId xmlns:p14="http://schemas.microsoft.com/office/powerpoint/2010/main" val="61793651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a:t>
            </a:r>
            <a:br>
              <a:rPr lang="en-US" dirty="0" smtClean="0"/>
            </a:br>
            <a:endParaRPr lang="en-US" dirty="0"/>
          </a:p>
        </p:txBody>
      </p:sp>
      <p:sp>
        <p:nvSpPr>
          <p:cNvPr id="4" name="Text Placeholder 3"/>
          <p:cNvSpPr>
            <a:spLocks noGrp="1"/>
          </p:cNvSpPr>
          <p:nvPr>
            <p:ph type="body" idx="12"/>
          </p:nvPr>
        </p:nvSpPr>
        <p:spPr>
          <a:xfrm>
            <a:off x="454216" y="1121229"/>
            <a:ext cx="8326019" cy="5010375"/>
          </a:xfrm>
        </p:spPr>
        <p:txBody>
          <a:bodyPr>
            <a:normAutofit fontScale="92500" lnSpcReduction="10000"/>
          </a:bodyPr>
          <a:lstStyle/>
          <a:p>
            <a:pPr lvl="0" algn="ctr"/>
            <a:endParaRPr lang="en-US" sz="6000" dirty="0" smtClean="0">
              <a:latin typeface="Arial" pitchFamily="34" charset="0"/>
              <a:cs typeface="Arial" pitchFamily="34" charset="0"/>
            </a:endParaRPr>
          </a:p>
          <a:p>
            <a:pPr lvl="0" algn="ctr"/>
            <a:r>
              <a:rPr lang="en-US" sz="6000" dirty="0" smtClean="0">
                <a:latin typeface="Arial" pitchFamily="34" charset="0"/>
                <a:cs typeface="Arial" pitchFamily="34" charset="0"/>
              </a:rPr>
              <a:t>Questions</a:t>
            </a:r>
          </a:p>
          <a:p>
            <a:pPr lvl="0" algn="ctr"/>
            <a:endParaRPr lang="en-US" sz="7500" dirty="0">
              <a:latin typeface="Arial" pitchFamily="34" charset="0"/>
              <a:cs typeface="Arial" pitchFamily="34" charset="0"/>
            </a:endParaRPr>
          </a:p>
          <a:p>
            <a:pPr lvl="0" algn="ctr"/>
            <a:endParaRPr lang="en-US" sz="7500" dirty="0" smtClean="0">
              <a:latin typeface="Arial" pitchFamily="34" charset="0"/>
              <a:cs typeface="Arial" pitchFamily="34" charset="0"/>
            </a:endParaRPr>
          </a:p>
          <a:p>
            <a:pPr lvl="0" algn="ctr"/>
            <a:r>
              <a:rPr lang="en-US" sz="3900" i="1" dirty="0" smtClean="0">
                <a:latin typeface="Arial" pitchFamily="34" charset="0"/>
                <a:cs typeface="Arial" pitchFamily="34" charset="0"/>
              </a:rPr>
              <a:t>Thank you for your time </a:t>
            </a:r>
            <a:endParaRPr lang="en-US" sz="3900" i="1" dirty="0">
              <a:latin typeface="Arial" pitchFamily="34" charset="0"/>
              <a:cs typeface="Arial" pitchFamily="34" charset="0"/>
            </a:endParaRPr>
          </a:p>
        </p:txBody>
      </p:sp>
      <p:pic>
        <p:nvPicPr>
          <p:cNvPr id="1027" name="Picture 3" descr="C:\Users\stephecl\AppData\Local\Microsoft\Windows\Temporary Internet Files\Content.IE5\725V9IPW\MC900441428[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6957" y="2819400"/>
            <a:ext cx="1899444" cy="1899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831457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and Medical leave act</a:t>
            </a:r>
            <a:endParaRPr lang="en-US" dirty="0"/>
          </a:p>
        </p:txBody>
      </p:sp>
      <p:sp>
        <p:nvSpPr>
          <p:cNvPr id="3" name="Text Placeholder 2"/>
          <p:cNvSpPr>
            <a:spLocks noGrp="1"/>
          </p:cNvSpPr>
          <p:nvPr>
            <p:ph type="body" idx="11"/>
          </p:nvPr>
        </p:nvSpPr>
        <p:spPr/>
        <p:txBody>
          <a:bodyPr/>
          <a:lstStyle/>
          <a:p>
            <a:r>
              <a:rPr lang="en-US" dirty="0" smtClean="0"/>
              <a:t>Defining FMLA</a:t>
            </a:r>
            <a:endParaRPr lang="en-US" dirty="0"/>
          </a:p>
        </p:txBody>
      </p:sp>
      <p:sp>
        <p:nvSpPr>
          <p:cNvPr id="4" name="Text Placeholder 3"/>
          <p:cNvSpPr>
            <a:spLocks noGrp="1"/>
          </p:cNvSpPr>
          <p:nvPr>
            <p:ph type="body" idx="12"/>
          </p:nvPr>
        </p:nvSpPr>
        <p:spPr>
          <a:xfrm>
            <a:off x="367130" y="1262744"/>
            <a:ext cx="8326019" cy="5279570"/>
          </a:xfrm>
        </p:spPr>
        <p:txBody>
          <a:bodyPr>
            <a:normAutofit/>
          </a:bodyPr>
          <a:lstStyle/>
          <a:p>
            <a:r>
              <a:rPr lang="en-US" dirty="0" smtClean="0"/>
              <a:t>What is the Family and Medical Leave Act (FMLA)?</a:t>
            </a:r>
          </a:p>
          <a:p>
            <a:endParaRPr lang="en-US" dirty="0" smtClean="0"/>
          </a:p>
          <a:p>
            <a:pPr marL="1085850" lvl="1" indent="-342900">
              <a:buFont typeface="Wingdings" panose="05000000000000000000" pitchFamily="2" charset="2"/>
              <a:buChar char="v"/>
            </a:pPr>
            <a:r>
              <a:rPr lang="en-US" sz="2000" dirty="0">
                <a:latin typeface="Arial" pitchFamily="34" charset="0"/>
                <a:cs typeface="Arial" pitchFamily="34" charset="0"/>
              </a:rPr>
              <a:t>FMLA is a </a:t>
            </a:r>
            <a:r>
              <a:rPr lang="en-US" sz="2000" b="1" dirty="0">
                <a:latin typeface="Arial" pitchFamily="34" charset="0"/>
                <a:cs typeface="Arial" pitchFamily="34" charset="0"/>
              </a:rPr>
              <a:t>federal law and University </a:t>
            </a:r>
            <a:r>
              <a:rPr lang="en-US" sz="2000" b="1" dirty="0" smtClean="0">
                <a:latin typeface="Arial" pitchFamily="34" charset="0"/>
                <a:cs typeface="Arial" pitchFamily="34" charset="0"/>
              </a:rPr>
              <a:t>policy.</a:t>
            </a:r>
          </a:p>
          <a:p>
            <a:pPr marL="1085850" lvl="1" indent="-342900">
              <a:buFont typeface="Arial" pitchFamily="34" charset="0"/>
              <a:buChar char="•"/>
            </a:pPr>
            <a:endParaRPr lang="en-US" sz="2000" dirty="0">
              <a:latin typeface="Arial" pitchFamily="34" charset="0"/>
              <a:cs typeface="Arial" pitchFamily="34" charset="0"/>
            </a:endParaRPr>
          </a:p>
          <a:p>
            <a:pPr marL="1085850" lvl="1" indent="-342900">
              <a:buFont typeface="Wingdings" panose="05000000000000000000" pitchFamily="2" charset="2"/>
              <a:buChar char="v"/>
            </a:pPr>
            <a:r>
              <a:rPr lang="en-US" sz="2000" b="1" dirty="0" smtClean="0">
                <a:latin typeface="Arial" pitchFamily="34" charset="0"/>
                <a:cs typeface="Arial" pitchFamily="34" charset="0"/>
              </a:rPr>
              <a:t>12</a:t>
            </a:r>
            <a:r>
              <a:rPr lang="en-US" sz="2000" dirty="0" smtClean="0">
                <a:latin typeface="Arial" pitchFamily="34" charset="0"/>
                <a:cs typeface="Arial" pitchFamily="34" charset="0"/>
              </a:rPr>
              <a:t> </a:t>
            </a:r>
            <a:r>
              <a:rPr lang="en-US" sz="2000" dirty="0">
                <a:latin typeface="Arial" pitchFamily="34" charset="0"/>
                <a:cs typeface="Arial" pitchFamily="34" charset="0"/>
              </a:rPr>
              <a:t>workweeks </a:t>
            </a:r>
            <a:r>
              <a:rPr lang="en-US" sz="2000" dirty="0" smtClean="0">
                <a:latin typeface="Arial" pitchFamily="34" charset="0"/>
                <a:cs typeface="Arial" pitchFamily="34" charset="0"/>
              </a:rPr>
              <a:t>of </a:t>
            </a:r>
            <a:r>
              <a:rPr lang="en-US" sz="2000" b="1" dirty="0" smtClean="0">
                <a:latin typeface="Arial" pitchFamily="34" charset="0"/>
                <a:cs typeface="Arial" pitchFamily="34" charset="0"/>
              </a:rPr>
              <a:t>unpaid</a:t>
            </a:r>
            <a:r>
              <a:rPr lang="en-US" sz="2000" dirty="0" smtClean="0">
                <a:latin typeface="Arial" pitchFamily="34" charset="0"/>
                <a:cs typeface="Arial" pitchFamily="34" charset="0"/>
              </a:rPr>
              <a:t> </a:t>
            </a:r>
            <a:r>
              <a:rPr lang="en-US" sz="2000" b="1" dirty="0" smtClean="0">
                <a:latin typeface="Arial" pitchFamily="34" charset="0"/>
                <a:cs typeface="Arial" pitchFamily="34" charset="0"/>
              </a:rPr>
              <a:t>job-protected </a:t>
            </a:r>
            <a:r>
              <a:rPr lang="en-US" sz="2000" dirty="0">
                <a:latin typeface="Arial" pitchFamily="34" charset="0"/>
                <a:cs typeface="Arial" pitchFamily="34" charset="0"/>
              </a:rPr>
              <a:t>leave</a:t>
            </a:r>
            <a:r>
              <a:rPr lang="en-US" sz="2000" b="1" dirty="0">
                <a:latin typeface="Arial" pitchFamily="34" charset="0"/>
                <a:cs typeface="Arial" pitchFamily="34" charset="0"/>
              </a:rPr>
              <a:t> </a:t>
            </a:r>
            <a:r>
              <a:rPr lang="en-US" sz="2000" dirty="0">
                <a:latin typeface="Arial" pitchFamily="34" charset="0"/>
                <a:cs typeface="Arial" pitchFamily="34" charset="0"/>
              </a:rPr>
              <a:t>over </a:t>
            </a:r>
            <a:endParaRPr lang="en-US" sz="2000" dirty="0" smtClean="0">
              <a:latin typeface="Arial" pitchFamily="34" charset="0"/>
              <a:cs typeface="Arial" pitchFamily="34" charset="0"/>
            </a:endParaRPr>
          </a:p>
          <a:p>
            <a:pPr lvl="0"/>
            <a:r>
              <a:rPr lang="en-US" sz="2000" dirty="0">
                <a:latin typeface="Arial" pitchFamily="34" charset="0"/>
                <a:cs typeface="Arial" pitchFamily="34" charset="0"/>
              </a:rPr>
              <a:t>	</a:t>
            </a:r>
            <a:r>
              <a:rPr lang="en-US" sz="2000" dirty="0" smtClean="0">
                <a:latin typeface="Arial" pitchFamily="34" charset="0"/>
                <a:cs typeface="Arial" pitchFamily="34" charset="0"/>
              </a:rPr>
              <a:t>		a 12-month </a:t>
            </a:r>
            <a:r>
              <a:rPr lang="en-US" sz="2000" dirty="0">
                <a:latin typeface="Arial" pitchFamily="34" charset="0"/>
                <a:cs typeface="Arial" pitchFamily="34" charset="0"/>
              </a:rPr>
              <a:t>period </a:t>
            </a:r>
            <a:r>
              <a:rPr lang="en-US" sz="2000" dirty="0" smtClean="0">
                <a:latin typeface="Arial" pitchFamily="34" charset="0"/>
                <a:cs typeface="Arial" pitchFamily="34" charset="0"/>
              </a:rPr>
              <a:t>for medical </a:t>
            </a:r>
            <a:r>
              <a:rPr lang="en-US" sz="2000" dirty="0">
                <a:latin typeface="Arial" pitchFamily="34" charset="0"/>
                <a:cs typeface="Arial" pitchFamily="34" charset="0"/>
              </a:rPr>
              <a:t>and family </a:t>
            </a:r>
            <a:r>
              <a:rPr lang="en-US" sz="2000" dirty="0" smtClean="0">
                <a:latin typeface="Arial" pitchFamily="34" charset="0"/>
                <a:cs typeface="Arial" pitchFamily="34" charset="0"/>
              </a:rPr>
              <a:t>							reasons.</a:t>
            </a:r>
          </a:p>
          <a:p>
            <a:pPr lvl="0"/>
            <a:endParaRPr lang="en-US" sz="2000" dirty="0" smtClean="0">
              <a:latin typeface="Arial" pitchFamily="34" charset="0"/>
              <a:cs typeface="Arial" pitchFamily="34" charset="0"/>
            </a:endParaRPr>
          </a:p>
          <a:p>
            <a:pPr marL="1085850" lvl="1" indent="-342900">
              <a:buFont typeface="Wingdings" panose="05000000000000000000" pitchFamily="2" charset="2"/>
              <a:buChar char="v"/>
            </a:pPr>
            <a:r>
              <a:rPr lang="en-US" sz="2000" b="1" dirty="0" smtClean="0">
                <a:latin typeface="Arial" pitchFamily="34" charset="0"/>
                <a:cs typeface="Arial" pitchFamily="34" charset="0"/>
              </a:rPr>
              <a:t>26</a:t>
            </a:r>
            <a:r>
              <a:rPr lang="en-US" sz="2000" dirty="0" smtClean="0">
                <a:latin typeface="Arial" pitchFamily="34" charset="0"/>
                <a:cs typeface="Arial" pitchFamily="34" charset="0"/>
              </a:rPr>
              <a:t> </a:t>
            </a:r>
            <a:r>
              <a:rPr lang="en-US" sz="2000" dirty="0">
                <a:latin typeface="Arial" pitchFamily="34" charset="0"/>
                <a:cs typeface="Arial" pitchFamily="34" charset="0"/>
              </a:rPr>
              <a:t>workweeks </a:t>
            </a:r>
            <a:r>
              <a:rPr lang="en-US" sz="2000" dirty="0" smtClean="0">
                <a:latin typeface="Arial" pitchFamily="34" charset="0"/>
                <a:cs typeface="Arial" pitchFamily="34" charset="0"/>
              </a:rPr>
              <a:t>of </a:t>
            </a:r>
            <a:r>
              <a:rPr lang="en-US" sz="2000" b="1" dirty="0" smtClean="0">
                <a:latin typeface="Arial" pitchFamily="34" charset="0"/>
                <a:cs typeface="Arial" pitchFamily="34" charset="0"/>
              </a:rPr>
              <a:t>unpaid job-protected </a:t>
            </a:r>
            <a:r>
              <a:rPr lang="en-US" sz="2000" dirty="0" smtClean="0">
                <a:latin typeface="Arial" pitchFamily="34" charset="0"/>
                <a:cs typeface="Arial" pitchFamily="34" charset="0"/>
              </a:rPr>
              <a:t>leave in a </a:t>
            </a:r>
          </a:p>
          <a:p>
            <a:pPr lvl="2" indent="0">
              <a:buNone/>
            </a:pPr>
            <a:r>
              <a:rPr lang="en-US" sz="2000" dirty="0">
                <a:latin typeface="Arial" pitchFamily="34" charset="0"/>
                <a:cs typeface="Arial" pitchFamily="34" charset="0"/>
              </a:rPr>
              <a:t>	</a:t>
            </a:r>
            <a:r>
              <a:rPr lang="en-US" sz="2000" dirty="0" smtClean="0">
                <a:latin typeface="Arial" pitchFamily="34" charset="0"/>
                <a:cs typeface="Arial" pitchFamily="34" charset="0"/>
              </a:rPr>
              <a:t>12 month period to care for a </a:t>
            </a:r>
            <a:r>
              <a:rPr lang="en-US" sz="2000" dirty="0">
                <a:latin typeface="Arial" pitchFamily="34" charset="0"/>
                <a:cs typeface="Arial" pitchFamily="34" charset="0"/>
              </a:rPr>
              <a:t>C</a:t>
            </a:r>
            <a:r>
              <a:rPr lang="en-US" sz="2000" dirty="0" smtClean="0">
                <a:latin typeface="Arial" pitchFamily="34" charset="0"/>
                <a:cs typeface="Arial" pitchFamily="34" charset="0"/>
              </a:rPr>
              <a:t>overed Service member, 	limited to a combined total of 26 workweeks for </a:t>
            </a:r>
            <a:r>
              <a:rPr lang="en-US" sz="2000" dirty="0">
                <a:latin typeface="Arial" pitchFamily="34" charset="0"/>
                <a:cs typeface="Arial" pitchFamily="34" charset="0"/>
              </a:rPr>
              <a:t>all types of </a:t>
            </a:r>
            <a:r>
              <a:rPr lang="en-US" sz="2000" dirty="0" smtClean="0">
                <a:latin typeface="Arial" pitchFamily="34" charset="0"/>
                <a:cs typeface="Arial" pitchFamily="34" charset="0"/>
              </a:rPr>
              <a:t>	FMLA leave.</a:t>
            </a:r>
            <a:endParaRPr lang="en-US" sz="2000" dirty="0">
              <a:latin typeface="Arial" pitchFamily="34" charset="0"/>
              <a:cs typeface="Arial" pitchFamily="34" charset="0"/>
            </a:endParaRPr>
          </a:p>
          <a:p>
            <a:pPr lvl="2" indent="0">
              <a:buNone/>
            </a:pPr>
            <a:endParaRPr lang="en-US" sz="2000" dirty="0">
              <a:latin typeface="Arial" pitchFamily="34" charset="0"/>
              <a:cs typeface="Arial" pitchFamily="34" charset="0"/>
            </a:endParaRPr>
          </a:p>
          <a:p>
            <a:r>
              <a:rPr lang="en-US" sz="1600" b="1" u="sng" dirty="0" smtClean="0">
                <a:solidFill>
                  <a:srgbClr val="A3792C"/>
                </a:solidFill>
                <a:latin typeface="Arial" pitchFamily="34" charset="0"/>
                <a:cs typeface="Arial" pitchFamily="34" charset="0"/>
              </a:rPr>
              <a:t>Note:</a:t>
            </a:r>
            <a:r>
              <a:rPr lang="en-US" sz="1600" b="1" dirty="0" smtClean="0">
                <a:solidFill>
                  <a:srgbClr val="A3792C"/>
                </a:solidFill>
                <a:latin typeface="Arial" pitchFamily="34" charset="0"/>
                <a:cs typeface="Arial" pitchFamily="34" charset="0"/>
              </a:rPr>
              <a:t>  </a:t>
            </a:r>
            <a:r>
              <a:rPr lang="en-US" sz="1600" dirty="0" smtClean="0">
                <a:solidFill>
                  <a:srgbClr val="A3792C"/>
                </a:solidFill>
                <a:latin typeface="Arial" pitchFamily="34" charset="0"/>
                <a:cs typeface="Arial" pitchFamily="34" charset="0"/>
              </a:rPr>
              <a:t>Although FMLA itself is an unpaid leave, Purdue allows employees to utilize paid leave.</a:t>
            </a:r>
          </a:p>
        </p:txBody>
      </p:sp>
      <p:sp>
        <p:nvSpPr>
          <p:cNvPr id="5" name="Text Placeholder 9"/>
          <p:cNvSpPr txBox="1">
            <a:spLocks/>
          </p:cNvSpPr>
          <p:nvPr/>
        </p:nvSpPr>
        <p:spPr>
          <a:xfrm>
            <a:off x="1000825" y="5860788"/>
            <a:ext cx="7514523" cy="311740"/>
          </a:xfrm>
          <a:prstGeom prst="rect">
            <a:avLst/>
          </a:prstGeom>
        </p:spPr>
        <p:txBody>
          <a:bodyPr vert="horz" lIns="91440" tIns="45720" rIns="91440" bIns="45720" rtlCol="0" anchor="t">
            <a:noAutofit/>
          </a:bodyPr>
          <a:lstStyle>
            <a:lvl1pPr marL="0" indent="0" algn="l" defTabSz="457200" rtl="0" eaLnBrk="1" latinLnBrk="0" hangingPunct="1">
              <a:spcBef>
                <a:spcPct val="20000"/>
              </a:spcBef>
              <a:buFontTx/>
              <a:buNone/>
              <a:defRPr sz="1800" b="1" kern="1200">
                <a:solidFill>
                  <a:schemeClr val="bg1">
                    <a:lumMod val="50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dirty="0" smtClean="0">
              <a:solidFill>
                <a:srgbClr val="D19B23"/>
              </a:solidFill>
            </a:endParaRPr>
          </a:p>
          <a:p>
            <a:endParaRPr lang="en-US" dirty="0" smtClean="0">
              <a:solidFill>
                <a:srgbClr val="D19B23"/>
              </a:solidFill>
            </a:endParaRPr>
          </a:p>
          <a:p>
            <a:endParaRPr lang="en-US" dirty="0"/>
          </a:p>
        </p:txBody>
      </p:sp>
    </p:spTree>
    <p:extLst>
      <p:ext uri="{BB962C8B-B14F-4D97-AF65-F5344CB8AC3E}">
        <p14:creationId xmlns:p14="http://schemas.microsoft.com/office/powerpoint/2010/main" val="369925579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and Medical Leave Act	</a:t>
            </a:r>
            <a:endParaRPr lang="en-US" dirty="0"/>
          </a:p>
        </p:txBody>
      </p:sp>
      <p:sp>
        <p:nvSpPr>
          <p:cNvPr id="3" name="Text Placeholder 2"/>
          <p:cNvSpPr>
            <a:spLocks noGrp="1"/>
          </p:cNvSpPr>
          <p:nvPr>
            <p:ph type="body" idx="11"/>
          </p:nvPr>
        </p:nvSpPr>
        <p:spPr/>
        <p:txBody>
          <a:bodyPr/>
          <a:lstStyle/>
          <a:p>
            <a:r>
              <a:rPr lang="en-US" dirty="0" smtClean="0"/>
              <a:t>Who is eligible for FMLA?</a:t>
            </a:r>
            <a:endParaRPr lang="en-US" dirty="0"/>
          </a:p>
        </p:txBody>
      </p:sp>
      <p:sp>
        <p:nvSpPr>
          <p:cNvPr id="4" name="Text Placeholder 3"/>
          <p:cNvSpPr>
            <a:spLocks noGrp="1"/>
          </p:cNvSpPr>
          <p:nvPr>
            <p:ph type="body" idx="12"/>
          </p:nvPr>
        </p:nvSpPr>
        <p:spPr>
          <a:xfrm>
            <a:off x="367130" y="1501254"/>
            <a:ext cx="8326019" cy="4981433"/>
          </a:xfrm>
        </p:spPr>
        <p:txBody>
          <a:bodyPr>
            <a:normAutofit/>
          </a:bodyPr>
          <a:lstStyle/>
          <a:p>
            <a:r>
              <a:rPr lang="en-US" dirty="0" smtClean="0"/>
              <a:t>An Employee must:</a:t>
            </a:r>
          </a:p>
          <a:p>
            <a:endParaRPr lang="en-US" dirty="0" smtClean="0"/>
          </a:p>
          <a:p>
            <a:pPr marL="1085850" lvl="1" indent="-342900">
              <a:buFont typeface="Wingdings" panose="05000000000000000000" pitchFamily="2" charset="2"/>
              <a:buChar char="v"/>
            </a:pPr>
            <a:r>
              <a:rPr lang="en-US" sz="2000" dirty="0">
                <a:latin typeface="Arial" pitchFamily="34" charset="0"/>
                <a:cs typeface="Arial" pitchFamily="34" charset="0"/>
              </a:rPr>
              <a:t>Have been </a:t>
            </a:r>
            <a:r>
              <a:rPr lang="en-US" sz="2000" b="1" dirty="0">
                <a:latin typeface="Arial" pitchFamily="34" charset="0"/>
                <a:cs typeface="Arial" pitchFamily="34" charset="0"/>
              </a:rPr>
              <a:t>employed</a:t>
            </a:r>
            <a:r>
              <a:rPr lang="en-US" sz="2000" dirty="0">
                <a:latin typeface="Arial" pitchFamily="34" charset="0"/>
                <a:cs typeface="Arial" pitchFamily="34" charset="0"/>
              </a:rPr>
              <a:t> at the University for at least 12 months (consecutively or non-consecutively within the prior seven years</a:t>
            </a:r>
            <a:r>
              <a:rPr lang="en-US" sz="2000" dirty="0" smtClean="0">
                <a:latin typeface="Arial" pitchFamily="34" charset="0"/>
                <a:cs typeface="Arial" pitchFamily="34" charset="0"/>
              </a:rPr>
              <a:t>). </a:t>
            </a:r>
          </a:p>
          <a:p>
            <a:pPr marL="1085850" lvl="1" indent="-342900">
              <a:buFont typeface="Arial" pitchFamily="34" charset="0"/>
              <a:buChar char="•"/>
            </a:pPr>
            <a:endParaRPr lang="en-US" sz="2000" dirty="0">
              <a:latin typeface="Arial" pitchFamily="34" charset="0"/>
              <a:cs typeface="Arial" pitchFamily="34" charset="0"/>
            </a:endParaRPr>
          </a:p>
          <a:p>
            <a:pPr marL="1085850" lvl="1" indent="-342900">
              <a:buFont typeface="Wingdings" panose="05000000000000000000" pitchFamily="2" charset="2"/>
              <a:buChar char="v"/>
            </a:pPr>
            <a:r>
              <a:rPr lang="en-US" sz="2000" dirty="0">
                <a:latin typeface="Arial" pitchFamily="34" charset="0"/>
                <a:cs typeface="Arial" pitchFamily="34" charset="0"/>
              </a:rPr>
              <a:t>Have </a:t>
            </a:r>
            <a:r>
              <a:rPr lang="en-US" sz="2000" b="1" dirty="0">
                <a:latin typeface="Arial" pitchFamily="34" charset="0"/>
                <a:cs typeface="Arial" pitchFamily="34" charset="0"/>
              </a:rPr>
              <a:t>worked</a:t>
            </a:r>
            <a:r>
              <a:rPr lang="en-US" sz="2000" dirty="0">
                <a:latin typeface="Arial" pitchFamily="34" charset="0"/>
                <a:cs typeface="Arial" pitchFamily="34" charset="0"/>
              </a:rPr>
              <a:t> at least 1,250 hours during the 12-month period preceding the date that FMLA leave would </a:t>
            </a:r>
            <a:r>
              <a:rPr lang="en-US" sz="2000" dirty="0" smtClean="0">
                <a:latin typeface="Arial" pitchFamily="34" charset="0"/>
                <a:cs typeface="Arial" pitchFamily="34" charset="0"/>
              </a:rPr>
              <a:t>begin.</a:t>
            </a:r>
          </a:p>
          <a:p>
            <a:pPr marL="1085850" lvl="1" indent="-342900">
              <a:buFont typeface="Wingdings" panose="05000000000000000000" pitchFamily="2" charset="2"/>
              <a:buChar char="v"/>
            </a:pPr>
            <a:endParaRPr lang="en-US" sz="2000" dirty="0">
              <a:latin typeface="Arial" pitchFamily="34" charset="0"/>
              <a:cs typeface="Arial" pitchFamily="34" charset="0"/>
            </a:endParaRPr>
          </a:p>
          <a:p>
            <a:pPr marL="1085850" lvl="1" indent="-342900">
              <a:buFont typeface="Wingdings" panose="05000000000000000000" pitchFamily="2" charset="2"/>
              <a:buChar char="v"/>
            </a:pPr>
            <a:r>
              <a:rPr lang="en-US" sz="2000" dirty="0" smtClean="0">
                <a:latin typeface="Arial" pitchFamily="34" charset="0"/>
                <a:cs typeface="Arial" pitchFamily="34" charset="0"/>
              </a:rPr>
              <a:t>Have </a:t>
            </a:r>
            <a:r>
              <a:rPr lang="en-US" sz="2000" b="1" dirty="0" smtClean="0">
                <a:latin typeface="Arial" pitchFamily="34" charset="0"/>
                <a:cs typeface="Arial" pitchFamily="34" charset="0"/>
              </a:rPr>
              <a:t>NOT exhausted </a:t>
            </a:r>
            <a:r>
              <a:rPr lang="en-US" sz="2000" dirty="0" smtClean="0">
                <a:latin typeface="Arial" pitchFamily="34" charset="0"/>
                <a:cs typeface="Arial" pitchFamily="34" charset="0"/>
              </a:rPr>
              <a:t>FMLA allotment during the 12-month period preceding the date that the leave would begin</a:t>
            </a:r>
          </a:p>
          <a:p>
            <a:r>
              <a:rPr lang="en-US" sz="2000" b="1" dirty="0" smtClean="0">
                <a:solidFill>
                  <a:srgbClr val="A3792C"/>
                </a:solidFill>
                <a:latin typeface="Arial" pitchFamily="34" charset="0"/>
                <a:cs typeface="Arial" pitchFamily="34" charset="0"/>
              </a:rPr>
              <a:t>  </a:t>
            </a:r>
          </a:p>
          <a:p>
            <a:r>
              <a:rPr lang="en-US" sz="1600" b="1" u="sng" dirty="0" smtClean="0">
                <a:solidFill>
                  <a:srgbClr val="A3792C"/>
                </a:solidFill>
                <a:latin typeface="Arial" pitchFamily="34" charset="0"/>
                <a:cs typeface="Arial" pitchFamily="34" charset="0"/>
              </a:rPr>
              <a:t>Note</a:t>
            </a:r>
            <a:r>
              <a:rPr lang="en-US" sz="1600" b="1" dirty="0">
                <a:solidFill>
                  <a:srgbClr val="A3792C"/>
                </a:solidFill>
                <a:latin typeface="Arial" pitchFamily="34" charset="0"/>
                <a:cs typeface="Arial" pitchFamily="34" charset="0"/>
              </a:rPr>
              <a:t>: The </a:t>
            </a:r>
            <a:r>
              <a:rPr lang="en-US" sz="1600" b="1" dirty="0" smtClean="0">
                <a:solidFill>
                  <a:srgbClr val="A3792C"/>
                </a:solidFill>
                <a:latin typeface="Arial" pitchFamily="34" charset="0"/>
                <a:cs typeface="Arial" pitchFamily="34" charset="0"/>
              </a:rPr>
              <a:t>12-months preceding the leave is a </a:t>
            </a:r>
            <a:r>
              <a:rPr lang="en-US" sz="1600" b="1" dirty="0">
                <a:solidFill>
                  <a:srgbClr val="A3792C"/>
                </a:solidFill>
                <a:latin typeface="Arial" pitchFamily="34" charset="0"/>
                <a:cs typeface="Arial" pitchFamily="34" charset="0"/>
              </a:rPr>
              <a:t>rolling 12-month </a:t>
            </a:r>
            <a:r>
              <a:rPr lang="en-US" sz="1600" b="1" dirty="0" smtClean="0">
                <a:solidFill>
                  <a:srgbClr val="A3792C"/>
                </a:solidFill>
                <a:latin typeface="Arial" pitchFamily="34" charset="0"/>
                <a:cs typeface="Arial" pitchFamily="34" charset="0"/>
              </a:rPr>
              <a:t>period/calendar </a:t>
            </a:r>
            <a:endParaRPr lang="en-US" sz="1600" dirty="0">
              <a:solidFill>
                <a:srgbClr val="A3792C"/>
              </a:solidFill>
            </a:endParaRPr>
          </a:p>
        </p:txBody>
      </p:sp>
    </p:spTree>
    <p:extLst>
      <p:ext uri="{BB962C8B-B14F-4D97-AF65-F5344CB8AC3E}">
        <p14:creationId xmlns:p14="http://schemas.microsoft.com/office/powerpoint/2010/main" val="194369004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and medical leave act	</a:t>
            </a:r>
            <a:endParaRPr lang="en-US" dirty="0"/>
          </a:p>
        </p:txBody>
      </p:sp>
      <p:sp>
        <p:nvSpPr>
          <p:cNvPr id="3" name="Text Placeholder 2"/>
          <p:cNvSpPr>
            <a:spLocks noGrp="1"/>
          </p:cNvSpPr>
          <p:nvPr>
            <p:ph type="body" idx="11"/>
          </p:nvPr>
        </p:nvSpPr>
        <p:spPr/>
        <p:txBody>
          <a:bodyPr/>
          <a:lstStyle/>
          <a:p>
            <a:r>
              <a:rPr lang="en-US" dirty="0" smtClean="0"/>
              <a:t>What Situations Qualify as FMLA?</a:t>
            </a:r>
            <a:endParaRPr lang="en-US" dirty="0"/>
          </a:p>
        </p:txBody>
      </p:sp>
      <p:sp>
        <p:nvSpPr>
          <p:cNvPr id="4" name="Text Placeholder 3"/>
          <p:cNvSpPr>
            <a:spLocks noGrp="1"/>
          </p:cNvSpPr>
          <p:nvPr>
            <p:ph type="body" idx="12"/>
          </p:nvPr>
        </p:nvSpPr>
        <p:spPr>
          <a:xfrm>
            <a:off x="367131" y="1368562"/>
            <a:ext cx="8326019" cy="5079863"/>
          </a:xfrm>
        </p:spPr>
        <p:txBody>
          <a:bodyPr>
            <a:normAutofit/>
          </a:bodyPr>
          <a:lstStyle/>
          <a:p>
            <a:r>
              <a:rPr lang="en-US" dirty="0" smtClean="0">
                <a:latin typeface="Arial" pitchFamily="34" charset="0"/>
                <a:cs typeface="Arial" pitchFamily="34" charset="0"/>
              </a:rPr>
              <a:t>For a Personal Sick Leave:</a:t>
            </a:r>
          </a:p>
          <a:p>
            <a:pPr marL="342900" indent="-342900">
              <a:buFont typeface="Wingdings" panose="05000000000000000000" pitchFamily="2" charset="2"/>
              <a:buChar char="v"/>
            </a:pPr>
            <a:endParaRPr lang="en-US" sz="2000" dirty="0">
              <a:latin typeface="Arial" pitchFamily="34" charset="0"/>
              <a:cs typeface="Arial" pitchFamily="34" charset="0"/>
            </a:endParaRPr>
          </a:p>
          <a:p>
            <a:pPr marL="1085850" lvl="1" indent="-342900">
              <a:buFont typeface="Wingdings" panose="05000000000000000000" pitchFamily="2" charset="2"/>
              <a:buChar char="v"/>
            </a:pPr>
            <a:r>
              <a:rPr lang="en-US" dirty="0" smtClean="0">
                <a:latin typeface="Arial" pitchFamily="34" charset="0"/>
                <a:cs typeface="Arial" pitchFamily="34" charset="0"/>
              </a:rPr>
              <a:t>A serious health condition </a:t>
            </a:r>
            <a:r>
              <a:rPr lang="en-US" dirty="0">
                <a:latin typeface="Arial" pitchFamily="34" charset="0"/>
                <a:cs typeface="Arial" pitchFamily="34" charset="0"/>
              </a:rPr>
              <a:t>that makes the employee unable to perform one or more of the essential functions of the employee's job, as certified by his or her </a:t>
            </a:r>
            <a:r>
              <a:rPr lang="en-US" dirty="0" smtClean="0">
                <a:latin typeface="Arial" pitchFamily="34" charset="0"/>
                <a:cs typeface="Arial" pitchFamily="34" charset="0"/>
              </a:rPr>
              <a:t>health care provider </a:t>
            </a:r>
          </a:p>
          <a:p>
            <a:pPr lvl="1" indent="0">
              <a:buNone/>
            </a:pPr>
            <a:r>
              <a:rPr lang="en-US" sz="1800" dirty="0" smtClean="0">
                <a:latin typeface="Arial" pitchFamily="34" charset="0"/>
                <a:cs typeface="Arial" pitchFamily="34" charset="0"/>
              </a:rPr>
              <a:t>          (ex:  in-patient care, continuing treatment by a health care </a:t>
            </a:r>
            <a:br>
              <a:rPr lang="en-US" sz="1800" dirty="0" smtClean="0">
                <a:latin typeface="Arial" pitchFamily="34" charset="0"/>
                <a:cs typeface="Arial" pitchFamily="34" charset="0"/>
              </a:rPr>
            </a:br>
            <a:r>
              <a:rPr lang="en-US" sz="1800" dirty="0" smtClean="0">
                <a:latin typeface="Arial" pitchFamily="34" charset="0"/>
                <a:cs typeface="Arial" pitchFamily="34" charset="0"/>
              </a:rPr>
              <a:t>            provider)</a:t>
            </a:r>
          </a:p>
          <a:p>
            <a:pPr lvl="1" indent="0">
              <a:buNone/>
            </a:pPr>
            <a:r>
              <a:rPr lang="en-US" sz="1800" dirty="0">
                <a:latin typeface="Arial" pitchFamily="34" charset="0"/>
                <a:cs typeface="Arial" pitchFamily="34" charset="0"/>
              </a:rPr>
              <a:t>	</a:t>
            </a:r>
            <a:r>
              <a:rPr lang="en-US" sz="1800" dirty="0" smtClean="0">
                <a:latin typeface="Arial" pitchFamily="34" charset="0"/>
                <a:cs typeface="Arial" pitchFamily="34" charset="0"/>
              </a:rPr>
              <a:t>	(continuously, intermittently or reduced schedule)</a:t>
            </a:r>
          </a:p>
          <a:p>
            <a:pPr lvl="1" indent="0">
              <a:buNone/>
            </a:pPr>
            <a:endParaRPr lang="en-US" dirty="0">
              <a:latin typeface="Arial" pitchFamily="34" charset="0"/>
              <a:cs typeface="Arial" pitchFamily="34" charset="0"/>
            </a:endParaRPr>
          </a:p>
          <a:p>
            <a:pPr marL="1085850" lvl="1" indent="-342900">
              <a:buFont typeface="Wingdings" panose="05000000000000000000" pitchFamily="2" charset="2"/>
              <a:buChar char="v"/>
            </a:pPr>
            <a:r>
              <a:rPr lang="en-US" dirty="0" smtClean="0">
                <a:latin typeface="Arial" pitchFamily="34" charset="0"/>
                <a:cs typeface="Arial" pitchFamily="34" charset="0"/>
              </a:rPr>
              <a:t>The </a:t>
            </a:r>
            <a:r>
              <a:rPr lang="en-US" dirty="0">
                <a:latin typeface="Arial" pitchFamily="34" charset="0"/>
                <a:cs typeface="Arial" pitchFamily="34" charset="0"/>
              </a:rPr>
              <a:t>birth of </a:t>
            </a:r>
            <a:r>
              <a:rPr lang="en-US" dirty="0" smtClean="0">
                <a:latin typeface="Arial" pitchFamily="34" charset="0"/>
                <a:cs typeface="Arial" pitchFamily="34" charset="0"/>
              </a:rPr>
              <a:t>a son </a:t>
            </a:r>
            <a:r>
              <a:rPr lang="en-US" dirty="0">
                <a:latin typeface="Arial" pitchFamily="34" charset="0"/>
                <a:cs typeface="Arial" pitchFamily="34" charset="0"/>
              </a:rPr>
              <a:t>or </a:t>
            </a:r>
            <a:r>
              <a:rPr lang="en-US" dirty="0" smtClean="0">
                <a:latin typeface="Arial" pitchFamily="34" charset="0"/>
                <a:cs typeface="Arial" pitchFamily="34" charset="0"/>
              </a:rPr>
              <a:t>daughter</a:t>
            </a:r>
            <a:endParaRPr lang="en-US" dirty="0">
              <a:latin typeface="Arial" pitchFamily="34" charset="0"/>
              <a:cs typeface="Arial" pitchFamily="34" charset="0"/>
            </a:endParaRPr>
          </a:p>
          <a:p>
            <a:endParaRPr lang="en-US" sz="1800" b="1" dirty="0" smtClean="0">
              <a:solidFill>
                <a:schemeClr val="accent2">
                  <a:lumMod val="50000"/>
                </a:schemeClr>
              </a:solidFill>
              <a:latin typeface="Arial" pitchFamily="34" charset="0"/>
              <a:cs typeface="Arial" pitchFamily="34" charset="0"/>
            </a:endParaRPr>
          </a:p>
          <a:p>
            <a:r>
              <a:rPr lang="en-US" sz="1400" b="1" u="sng" dirty="0" smtClean="0">
                <a:solidFill>
                  <a:srgbClr val="A3792C"/>
                </a:solidFill>
                <a:latin typeface="Arial" pitchFamily="34" charset="0"/>
                <a:cs typeface="Arial" pitchFamily="34" charset="0"/>
              </a:rPr>
              <a:t>Note</a:t>
            </a:r>
            <a:r>
              <a:rPr lang="en-US" sz="1400" b="1" dirty="0" smtClean="0">
                <a:solidFill>
                  <a:srgbClr val="A3792C"/>
                </a:solidFill>
                <a:latin typeface="Arial" pitchFamily="34" charset="0"/>
                <a:cs typeface="Arial" pitchFamily="34" charset="0"/>
              </a:rPr>
              <a:t>: When </a:t>
            </a:r>
            <a:r>
              <a:rPr lang="en-US" sz="1400" b="1" dirty="0">
                <a:solidFill>
                  <a:srgbClr val="A3792C"/>
                </a:solidFill>
                <a:latin typeface="Arial" pitchFamily="34" charset="0"/>
                <a:cs typeface="Arial" pitchFamily="34" charset="0"/>
              </a:rPr>
              <a:t>both spouses are employed at Purdue, employees must share 12 weeks of FMLA eligibility for birth/adoption/ </a:t>
            </a:r>
            <a:r>
              <a:rPr lang="en-US" sz="1400" b="1" dirty="0" smtClean="0">
                <a:solidFill>
                  <a:srgbClr val="A3792C"/>
                </a:solidFill>
                <a:latin typeface="Arial" pitchFamily="34" charset="0"/>
                <a:cs typeface="Arial" pitchFamily="34" charset="0"/>
              </a:rPr>
              <a:t>placement/bonding.   (This is a Federal Regulation.)</a:t>
            </a:r>
            <a:endParaRPr lang="en-US" sz="1400" dirty="0">
              <a:solidFill>
                <a:srgbClr val="A3792C"/>
              </a:solidFill>
              <a:latin typeface="Arial" pitchFamily="34" charset="0"/>
              <a:cs typeface="Arial" pitchFamily="34" charset="0"/>
            </a:endParaRPr>
          </a:p>
          <a:p>
            <a:pPr marL="342900" indent="-342900">
              <a:buFont typeface="Arial" pitchFamily="34" charset="0"/>
              <a:buChar char="•"/>
            </a:pPr>
            <a:endParaRPr lang="en-US" dirty="0">
              <a:latin typeface="Arial" pitchFamily="34" charset="0"/>
              <a:cs typeface="Arial" pitchFamily="34" charset="0"/>
            </a:endParaRPr>
          </a:p>
        </p:txBody>
      </p:sp>
    </p:spTree>
    <p:extLst>
      <p:ext uri="{BB962C8B-B14F-4D97-AF65-F5344CB8AC3E}">
        <p14:creationId xmlns:p14="http://schemas.microsoft.com/office/powerpoint/2010/main" val="285957530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and medical leave act	</a:t>
            </a:r>
            <a:endParaRPr lang="en-US" dirty="0"/>
          </a:p>
        </p:txBody>
      </p:sp>
      <p:sp>
        <p:nvSpPr>
          <p:cNvPr id="4" name="Text Placeholder 3"/>
          <p:cNvSpPr>
            <a:spLocks noGrp="1"/>
          </p:cNvSpPr>
          <p:nvPr>
            <p:ph type="body" idx="12"/>
          </p:nvPr>
        </p:nvSpPr>
        <p:spPr>
          <a:xfrm>
            <a:off x="367130" y="1219200"/>
            <a:ext cx="8326019" cy="5400675"/>
          </a:xfrm>
        </p:spPr>
        <p:txBody>
          <a:bodyPr>
            <a:normAutofit/>
          </a:bodyPr>
          <a:lstStyle/>
          <a:p>
            <a:r>
              <a:rPr lang="en-US" dirty="0" smtClean="0">
                <a:latin typeface="Arial" pitchFamily="34" charset="0"/>
                <a:cs typeface="Arial" pitchFamily="34" charset="0"/>
              </a:rPr>
              <a:t>For a Sick Family Member Leave:</a:t>
            </a:r>
          </a:p>
          <a:p>
            <a:pPr marL="1085850" lvl="1" indent="-342900">
              <a:buFont typeface="Wingdings" panose="05000000000000000000" pitchFamily="2" charset="2"/>
              <a:buChar char="v"/>
            </a:pPr>
            <a:r>
              <a:rPr lang="en-US" sz="1800" dirty="0" smtClean="0">
                <a:latin typeface="Arial" pitchFamily="34" charset="0"/>
                <a:cs typeface="Arial" pitchFamily="34" charset="0"/>
              </a:rPr>
              <a:t>The </a:t>
            </a:r>
            <a:r>
              <a:rPr lang="en-US" sz="1800" dirty="0">
                <a:latin typeface="Arial" pitchFamily="34" charset="0"/>
                <a:cs typeface="Arial" pitchFamily="34" charset="0"/>
              </a:rPr>
              <a:t>placement of a son or daughter by adoption or foster care (including related court appearances, consultations with attorneys, and counseling sessions) </a:t>
            </a:r>
            <a:endParaRPr lang="en-US" sz="1800" dirty="0" smtClean="0">
              <a:latin typeface="Arial" pitchFamily="34" charset="0"/>
              <a:cs typeface="Arial" pitchFamily="34" charset="0"/>
            </a:endParaRPr>
          </a:p>
          <a:p>
            <a:pPr marL="1085850" lvl="1" indent="-342900">
              <a:buFont typeface="Wingdings" panose="05000000000000000000" pitchFamily="2" charset="2"/>
              <a:buChar char="v"/>
            </a:pPr>
            <a:endParaRPr lang="en-US" sz="1000" dirty="0">
              <a:latin typeface="Arial" pitchFamily="34" charset="0"/>
              <a:cs typeface="Arial" pitchFamily="34" charset="0"/>
            </a:endParaRPr>
          </a:p>
          <a:p>
            <a:pPr marL="1085850" lvl="1" indent="-342900">
              <a:buFont typeface="Wingdings" panose="05000000000000000000" pitchFamily="2" charset="2"/>
              <a:buChar char="v"/>
            </a:pPr>
            <a:r>
              <a:rPr lang="en-US" sz="1800" dirty="0" smtClean="0">
                <a:latin typeface="Arial" pitchFamily="34" charset="0"/>
                <a:cs typeface="Arial" pitchFamily="34" charset="0"/>
              </a:rPr>
              <a:t>Care of a son or daughter during the first 12 months following birth or placement</a:t>
            </a:r>
          </a:p>
          <a:p>
            <a:pPr marL="1085850" lvl="1" indent="-342900">
              <a:buFont typeface="Wingdings" panose="05000000000000000000" pitchFamily="2" charset="2"/>
              <a:buChar char="v"/>
            </a:pPr>
            <a:endParaRPr lang="en-US" sz="1000" dirty="0" smtClean="0">
              <a:latin typeface="Arial" pitchFamily="34" charset="0"/>
              <a:cs typeface="Arial" pitchFamily="34" charset="0"/>
            </a:endParaRPr>
          </a:p>
          <a:p>
            <a:pPr marL="1085850" lvl="1" indent="-342900">
              <a:buFont typeface="Wingdings" panose="05000000000000000000" pitchFamily="2" charset="2"/>
              <a:buChar char="v"/>
            </a:pPr>
            <a:r>
              <a:rPr lang="en-US" sz="1800" dirty="0" smtClean="0">
                <a:latin typeface="Arial" pitchFamily="34" charset="0"/>
                <a:cs typeface="Arial" pitchFamily="34" charset="0"/>
              </a:rPr>
              <a:t>Care of a spouse, same sex domestic partner, son or daughter under the age of 18, or parent with a serious health condition as certified by the family member‘s healthcare provider</a:t>
            </a:r>
          </a:p>
          <a:p>
            <a:pPr marL="1085850" lvl="1" indent="-342900">
              <a:buFont typeface="Wingdings" panose="05000000000000000000" pitchFamily="2" charset="2"/>
              <a:buChar char="v"/>
            </a:pPr>
            <a:endParaRPr lang="en-US" sz="1000" dirty="0" smtClean="0">
              <a:latin typeface="Arial" pitchFamily="34" charset="0"/>
              <a:cs typeface="Arial" pitchFamily="34" charset="0"/>
            </a:endParaRPr>
          </a:p>
          <a:p>
            <a:pPr marL="1085850" lvl="1" indent="-342900">
              <a:buFont typeface="Wingdings" panose="05000000000000000000" pitchFamily="2" charset="2"/>
              <a:buChar char="v"/>
            </a:pPr>
            <a:r>
              <a:rPr lang="en-US" sz="1800" dirty="0" smtClean="0">
                <a:latin typeface="Arial" pitchFamily="34" charset="0"/>
                <a:cs typeface="Arial" pitchFamily="34" charset="0"/>
              </a:rPr>
              <a:t>Care of a son or daughter (18 or over) who is </a:t>
            </a:r>
            <a:r>
              <a:rPr lang="en-US" sz="1800" dirty="0">
                <a:latin typeface="Arial" pitchFamily="34" charset="0"/>
                <a:cs typeface="Arial" pitchFamily="34" charset="0"/>
              </a:rPr>
              <a:t>incapable of self-care due to a mental or physical disability as defined under </a:t>
            </a:r>
            <a:r>
              <a:rPr lang="en-US" sz="1800" dirty="0" smtClean="0">
                <a:latin typeface="Arial" pitchFamily="34" charset="0"/>
                <a:cs typeface="Arial" pitchFamily="34" charset="0"/>
              </a:rPr>
              <a:t>ADA.</a:t>
            </a:r>
          </a:p>
          <a:p>
            <a:pPr marL="342900" indent="-342900">
              <a:buFont typeface="Wingdings" panose="05000000000000000000" pitchFamily="2" charset="2"/>
              <a:buChar char="v"/>
            </a:pPr>
            <a:endParaRPr lang="en-US" sz="1000" dirty="0" smtClean="0">
              <a:latin typeface="Arial" pitchFamily="34" charset="0"/>
              <a:cs typeface="Arial" pitchFamily="34" charset="0"/>
            </a:endParaRPr>
          </a:p>
          <a:p>
            <a:pPr marL="0" lvl="1" indent="0">
              <a:buNone/>
            </a:pPr>
            <a:r>
              <a:rPr lang="en-US" sz="1400" b="1" u="sng" dirty="0" smtClean="0">
                <a:solidFill>
                  <a:srgbClr val="A3792C"/>
                </a:solidFill>
              </a:rPr>
              <a:t>Note:</a:t>
            </a:r>
            <a:r>
              <a:rPr lang="en-US" sz="1400" dirty="0" smtClean="0">
                <a:solidFill>
                  <a:srgbClr val="A3792C"/>
                </a:solidFill>
              </a:rPr>
              <a:t>  Today paid </a:t>
            </a:r>
            <a:r>
              <a:rPr lang="en-US" sz="1400" dirty="0">
                <a:solidFill>
                  <a:srgbClr val="A3792C"/>
                </a:solidFill>
              </a:rPr>
              <a:t>sick leave </a:t>
            </a:r>
            <a:r>
              <a:rPr lang="en-US" sz="1400" dirty="0" smtClean="0">
                <a:solidFill>
                  <a:srgbClr val="A3792C"/>
                </a:solidFill>
              </a:rPr>
              <a:t>for FMLA </a:t>
            </a:r>
            <a:r>
              <a:rPr lang="en-US" sz="1400" dirty="0">
                <a:solidFill>
                  <a:srgbClr val="A3792C"/>
                </a:solidFill>
              </a:rPr>
              <a:t>or non-FMLA </a:t>
            </a:r>
            <a:r>
              <a:rPr lang="en-US" sz="1400" dirty="0" smtClean="0">
                <a:solidFill>
                  <a:srgbClr val="A3792C"/>
                </a:solidFill>
              </a:rPr>
              <a:t>for </a:t>
            </a:r>
            <a:r>
              <a:rPr lang="en-US" sz="1400" dirty="0">
                <a:solidFill>
                  <a:srgbClr val="A3792C"/>
                </a:solidFill>
              </a:rPr>
              <a:t>a covered family member is </a:t>
            </a:r>
            <a:r>
              <a:rPr lang="en-US" sz="1400" dirty="0" smtClean="0">
                <a:solidFill>
                  <a:srgbClr val="A3792C"/>
                </a:solidFill>
              </a:rPr>
              <a:t> limited </a:t>
            </a:r>
            <a:r>
              <a:rPr lang="en-US" sz="1400" dirty="0">
                <a:solidFill>
                  <a:srgbClr val="A3792C"/>
                </a:solidFill>
              </a:rPr>
              <a:t>to 10 days per fiscal year.  </a:t>
            </a:r>
            <a:r>
              <a:rPr lang="en-US" sz="1400" dirty="0" smtClean="0">
                <a:solidFill>
                  <a:srgbClr val="A3792C"/>
                </a:solidFill>
              </a:rPr>
              <a:t>Sick </a:t>
            </a:r>
            <a:r>
              <a:rPr lang="en-US" sz="1400" dirty="0">
                <a:solidFill>
                  <a:srgbClr val="A3792C"/>
                </a:solidFill>
              </a:rPr>
              <a:t>leave must be used for a family member for these 10 </a:t>
            </a:r>
            <a:r>
              <a:rPr lang="en-US" sz="1400" dirty="0" smtClean="0">
                <a:solidFill>
                  <a:srgbClr val="A3792C"/>
                </a:solidFill>
              </a:rPr>
              <a:t>days.</a:t>
            </a:r>
            <a:br>
              <a:rPr lang="en-US" sz="1400" dirty="0" smtClean="0">
                <a:solidFill>
                  <a:srgbClr val="A3792C"/>
                </a:solidFill>
              </a:rPr>
            </a:br>
            <a:r>
              <a:rPr lang="en-US" sz="1400" dirty="0" smtClean="0">
                <a:solidFill>
                  <a:srgbClr val="A3792C"/>
                </a:solidFill>
              </a:rPr>
              <a:t/>
            </a:r>
            <a:br>
              <a:rPr lang="en-US" sz="1400" dirty="0" smtClean="0">
                <a:solidFill>
                  <a:srgbClr val="A3792C"/>
                </a:solidFill>
              </a:rPr>
            </a:br>
            <a:r>
              <a:rPr lang="en-US" sz="1400" dirty="0" smtClean="0">
                <a:solidFill>
                  <a:srgbClr val="A3792C"/>
                </a:solidFill>
              </a:rPr>
              <a:t>Effective 7/1/2015 this cap will be removed and any “banked” sick leave will be able to be used for the employee or an immediate family member.</a:t>
            </a:r>
            <a:endParaRPr lang="en-US" sz="1400" dirty="0">
              <a:solidFill>
                <a:srgbClr val="A3792C"/>
              </a:solidFill>
              <a:latin typeface="Arial" pitchFamily="34" charset="0"/>
              <a:cs typeface="Arial" pitchFamily="34" charset="0"/>
            </a:endParaRPr>
          </a:p>
          <a:p>
            <a:pPr marL="342900" indent="-342900">
              <a:buFont typeface="Arial" pitchFamily="34" charset="0"/>
              <a:buChar char="•"/>
            </a:pPr>
            <a:endParaRPr lang="en-US" dirty="0">
              <a:latin typeface="Arial" pitchFamily="34" charset="0"/>
              <a:cs typeface="Arial" pitchFamily="34" charset="0"/>
            </a:endParaRPr>
          </a:p>
        </p:txBody>
      </p:sp>
    </p:spTree>
    <p:extLst>
      <p:ext uri="{BB962C8B-B14F-4D97-AF65-F5344CB8AC3E}">
        <p14:creationId xmlns:p14="http://schemas.microsoft.com/office/powerpoint/2010/main" val="12533128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and medical leave act	</a:t>
            </a:r>
          </a:p>
        </p:txBody>
      </p:sp>
      <p:sp>
        <p:nvSpPr>
          <p:cNvPr id="4" name="Text Placeholder 3"/>
          <p:cNvSpPr>
            <a:spLocks noGrp="1"/>
          </p:cNvSpPr>
          <p:nvPr>
            <p:ph type="body" idx="12"/>
          </p:nvPr>
        </p:nvSpPr>
        <p:spPr>
          <a:xfrm>
            <a:off x="367130" y="1368562"/>
            <a:ext cx="8326019" cy="4832213"/>
          </a:xfrm>
        </p:spPr>
        <p:txBody>
          <a:bodyPr>
            <a:normAutofit/>
          </a:bodyPr>
          <a:lstStyle/>
          <a:p>
            <a:r>
              <a:rPr lang="en-US" dirty="0" smtClean="0">
                <a:latin typeface="Arial" pitchFamily="34" charset="0"/>
                <a:cs typeface="Arial" pitchFamily="34" charset="0"/>
              </a:rPr>
              <a:t>For a Military Leave:</a:t>
            </a:r>
          </a:p>
          <a:p>
            <a:endParaRPr lang="en-US" dirty="0" smtClean="0">
              <a:latin typeface="Arial" pitchFamily="34" charset="0"/>
              <a:cs typeface="Arial" pitchFamily="34" charset="0"/>
            </a:endParaRPr>
          </a:p>
          <a:p>
            <a:pPr marL="1085850" lvl="1" indent="-342900">
              <a:buFont typeface="Wingdings" panose="05000000000000000000" pitchFamily="2" charset="2"/>
              <a:buChar char="v"/>
            </a:pPr>
            <a:r>
              <a:rPr lang="en-US" sz="2000" dirty="0" smtClean="0">
                <a:latin typeface="Arial" pitchFamily="34" charset="0"/>
                <a:cs typeface="Arial" pitchFamily="34" charset="0"/>
              </a:rPr>
              <a:t>Any qualifying exigency </a:t>
            </a:r>
            <a:r>
              <a:rPr lang="en-US" sz="2000" dirty="0">
                <a:latin typeface="Arial" pitchFamily="34" charset="0"/>
                <a:cs typeface="Arial" pitchFamily="34" charset="0"/>
              </a:rPr>
              <a:t>arising out of the fact that the employee’s </a:t>
            </a:r>
            <a:r>
              <a:rPr lang="en-US" sz="2000" dirty="0" smtClean="0">
                <a:latin typeface="Arial" pitchFamily="34" charset="0"/>
                <a:cs typeface="Arial" pitchFamily="34" charset="0"/>
              </a:rPr>
              <a:t>spouse</a:t>
            </a:r>
            <a:r>
              <a:rPr lang="en-US" sz="2000" dirty="0">
                <a:latin typeface="Arial" pitchFamily="34" charset="0"/>
                <a:cs typeface="Arial" pitchFamily="34" charset="0"/>
              </a:rPr>
              <a:t>, </a:t>
            </a:r>
            <a:r>
              <a:rPr lang="en-US" sz="2000" dirty="0" smtClean="0">
                <a:latin typeface="Arial" pitchFamily="34" charset="0"/>
                <a:cs typeface="Arial" pitchFamily="34" charset="0"/>
              </a:rPr>
              <a:t>same sex domestic partner</a:t>
            </a:r>
            <a:r>
              <a:rPr lang="en-US" sz="2000" dirty="0">
                <a:latin typeface="Arial" pitchFamily="34" charset="0"/>
                <a:cs typeface="Arial" pitchFamily="34" charset="0"/>
              </a:rPr>
              <a:t>, </a:t>
            </a:r>
            <a:r>
              <a:rPr lang="en-US" sz="2000" dirty="0" smtClean="0">
                <a:latin typeface="Arial" pitchFamily="34" charset="0"/>
                <a:cs typeface="Arial" pitchFamily="34" charset="0"/>
              </a:rPr>
              <a:t>son</a:t>
            </a:r>
            <a:r>
              <a:rPr lang="en-US" sz="2000" dirty="0">
                <a:latin typeface="Arial" pitchFamily="34" charset="0"/>
                <a:cs typeface="Arial" pitchFamily="34" charset="0"/>
              </a:rPr>
              <a:t>, </a:t>
            </a:r>
            <a:r>
              <a:rPr lang="en-US" sz="2000" dirty="0" smtClean="0">
                <a:latin typeface="Arial" pitchFamily="34" charset="0"/>
                <a:cs typeface="Arial" pitchFamily="34" charset="0"/>
              </a:rPr>
              <a:t>daughter</a:t>
            </a:r>
            <a:r>
              <a:rPr lang="en-US" sz="2000" dirty="0">
                <a:latin typeface="Arial" pitchFamily="34" charset="0"/>
                <a:cs typeface="Arial" pitchFamily="34" charset="0"/>
              </a:rPr>
              <a:t>, or </a:t>
            </a:r>
            <a:r>
              <a:rPr lang="en-US" sz="2000" dirty="0" smtClean="0">
                <a:latin typeface="Arial" pitchFamily="34" charset="0"/>
                <a:cs typeface="Arial" pitchFamily="34" charset="0"/>
              </a:rPr>
              <a:t>parent </a:t>
            </a:r>
            <a:r>
              <a:rPr lang="en-US" sz="2000" dirty="0">
                <a:latin typeface="Arial" pitchFamily="34" charset="0"/>
                <a:cs typeface="Arial" pitchFamily="34" charset="0"/>
              </a:rPr>
              <a:t>is a </a:t>
            </a:r>
            <a:r>
              <a:rPr lang="en-US" sz="2000" dirty="0" smtClean="0">
                <a:latin typeface="Arial" pitchFamily="34" charset="0"/>
                <a:cs typeface="Arial" pitchFamily="34" charset="0"/>
              </a:rPr>
              <a:t>covered military member </a:t>
            </a:r>
            <a:r>
              <a:rPr lang="en-US" sz="2000" dirty="0">
                <a:latin typeface="Arial" pitchFamily="34" charset="0"/>
                <a:cs typeface="Arial" pitchFamily="34" charset="0"/>
              </a:rPr>
              <a:t>on </a:t>
            </a:r>
            <a:r>
              <a:rPr lang="en-US" sz="2000" dirty="0" smtClean="0">
                <a:latin typeface="Arial" pitchFamily="34" charset="0"/>
                <a:cs typeface="Arial" pitchFamily="34" charset="0"/>
              </a:rPr>
              <a:t>covered active duty </a:t>
            </a:r>
            <a:r>
              <a:rPr lang="en-US" sz="2000" dirty="0">
                <a:latin typeface="Arial" pitchFamily="34" charset="0"/>
                <a:cs typeface="Arial" pitchFamily="34" charset="0"/>
              </a:rPr>
              <a:t>(or has been notified of an impending call or order to </a:t>
            </a:r>
            <a:r>
              <a:rPr lang="en-US" sz="2000" dirty="0" smtClean="0">
                <a:latin typeface="Arial" pitchFamily="34" charset="0"/>
                <a:cs typeface="Arial" pitchFamily="34" charset="0"/>
              </a:rPr>
              <a:t>covered active duty</a:t>
            </a:r>
            <a:r>
              <a:rPr lang="en-US" sz="2000" dirty="0">
                <a:latin typeface="Arial" pitchFamily="34" charset="0"/>
                <a:cs typeface="Arial" pitchFamily="34" charset="0"/>
              </a:rPr>
              <a:t>) with the Armed Forces in a foreign </a:t>
            </a:r>
            <a:r>
              <a:rPr lang="en-US" sz="2000" dirty="0" smtClean="0">
                <a:latin typeface="Arial" pitchFamily="34" charset="0"/>
                <a:cs typeface="Arial" pitchFamily="34" charset="0"/>
              </a:rPr>
              <a:t>country</a:t>
            </a:r>
            <a:endParaRPr lang="en-US" sz="2000" dirty="0">
              <a:latin typeface="Arial" pitchFamily="34" charset="0"/>
              <a:cs typeface="Arial" pitchFamily="34" charset="0"/>
            </a:endParaRPr>
          </a:p>
          <a:p>
            <a:pPr marL="228600" indent="-228600">
              <a:buFont typeface="Arial" pitchFamily="34" charset="0"/>
              <a:buChar char="•"/>
            </a:pPr>
            <a:endParaRPr lang="en-US" sz="2000" dirty="0">
              <a:latin typeface="Arial" pitchFamily="34" charset="0"/>
              <a:cs typeface="Arial" pitchFamily="34" charset="0"/>
            </a:endParaRPr>
          </a:p>
          <a:p>
            <a:pPr marL="1085850" lvl="1" indent="-342900">
              <a:buFont typeface="Wingdings" panose="05000000000000000000" pitchFamily="2" charset="2"/>
              <a:buChar char="v"/>
            </a:pPr>
            <a:r>
              <a:rPr lang="en-US" sz="2000" dirty="0" smtClean="0">
                <a:latin typeface="Arial" pitchFamily="34" charset="0"/>
                <a:cs typeface="Arial" pitchFamily="34" charset="0"/>
              </a:rPr>
              <a:t>Care of </a:t>
            </a:r>
            <a:r>
              <a:rPr lang="en-US" sz="2000" dirty="0">
                <a:latin typeface="Arial" pitchFamily="34" charset="0"/>
                <a:cs typeface="Arial" pitchFamily="34" charset="0"/>
              </a:rPr>
              <a:t>a </a:t>
            </a:r>
            <a:r>
              <a:rPr lang="en-US" sz="2000" dirty="0" smtClean="0">
                <a:latin typeface="Arial" pitchFamily="34" charset="0"/>
                <a:cs typeface="Arial" pitchFamily="34" charset="0"/>
              </a:rPr>
              <a:t>covered servicemember </a:t>
            </a:r>
            <a:r>
              <a:rPr lang="en-US" sz="2000" dirty="0">
                <a:latin typeface="Arial" pitchFamily="34" charset="0"/>
                <a:cs typeface="Arial" pitchFamily="34" charset="0"/>
              </a:rPr>
              <a:t>with a serious injury or illness if the employee is the spouse, same sex domestic partner, son, daughter, parent or next of </a:t>
            </a:r>
            <a:r>
              <a:rPr lang="en-US" sz="2000" dirty="0" smtClean="0">
                <a:latin typeface="Arial" pitchFamily="34" charset="0"/>
                <a:cs typeface="Arial" pitchFamily="34" charset="0"/>
              </a:rPr>
              <a:t>kin of </a:t>
            </a:r>
            <a:r>
              <a:rPr lang="en-US" sz="2000" dirty="0">
                <a:latin typeface="Arial" pitchFamily="34" charset="0"/>
                <a:cs typeface="Arial" pitchFamily="34" charset="0"/>
              </a:rPr>
              <a:t>the </a:t>
            </a:r>
            <a:r>
              <a:rPr lang="en-US" sz="2000" dirty="0" smtClean="0">
                <a:latin typeface="Arial" pitchFamily="34" charset="0"/>
                <a:cs typeface="Arial" pitchFamily="34" charset="0"/>
              </a:rPr>
              <a:t>covered </a:t>
            </a:r>
            <a:r>
              <a:rPr lang="en-US" sz="2000" dirty="0" err="1" smtClean="0">
                <a:latin typeface="Arial" pitchFamily="34" charset="0"/>
                <a:cs typeface="Arial" pitchFamily="34" charset="0"/>
              </a:rPr>
              <a:t>servicemember</a:t>
            </a:r>
            <a:endParaRPr lang="en-US" dirty="0"/>
          </a:p>
        </p:txBody>
      </p:sp>
    </p:spTree>
    <p:extLst>
      <p:ext uri="{BB962C8B-B14F-4D97-AF65-F5344CB8AC3E}">
        <p14:creationId xmlns:p14="http://schemas.microsoft.com/office/powerpoint/2010/main" val="407084788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870" y="1900644"/>
            <a:ext cx="8261130" cy="2225042"/>
          </a:xfrm>
        </p:spPr>
        <p:txBody>
          <a:bodyPr/>
          <a:lstStyle/>
          <a:p>
            <a:pPr algn="ctr"/>
            <a:r>
              <a:rPr lang="en-US" sz="3600" dirty="0" smtClean="0"/>
              <a:t/>
            </a:r>
            <a:br>
              <a:rPr lang="en-US" sz="3600" dirty="0" smtClean="0"/>
            </a:br>
            <a:r>
              <a:rPr lang="en-US" sz="3600" dirty="0" smtClean="0"/>
              <a:t>Paid Parental Leave  (PPL)</a:t>
            </a:r>
            <a:r>
              <a:rPr lang="en-US" sz="4800" dirty="0" smtClean="0"/>
              <a:t/>
            </a:r>
            <a:br>
              <a:rPr lang="en-US" sz="4800" dirty="0" smtClean="0"/>
            </a:br>
            <a:r>
              <a:rPr lang="en-US" sz="4800" dirty="0" smtClean="0"/>
              <a:t/>
            </a:r>
            <a:br>
              <a:rPr lang="en-US" sz="4800" dirty="0" smtClean="0"/>
            </a:br>
            <a:endParaRPr lang="en-US" sz="3200" dirty="0">
              <a:solidFill>
                <a:srgbClr val="D19B23"/>
              </a:solidFill>
            </a:endParaRPr>
          </a:p>
        </p:txBody>
      </p:sp>
      <p:sp>
        <p:nvSpPr>
          <p:cNvPr id="9" name="Text Placeholder 8"/>
          <p:cNvSpPr>
            <a:spLocks noGrp="1"/>
          </p:cNvSpPr>
          <p:nvPr>
            <p:ph type="body" sz="quarter" idx="13"/>
          </p:nvPr>
        </p:nvSpPr>
        <p:spPr>
          <a:xfrm>
            <a:off x="882870" y="4284190"/>
            <a:ext cx="8261130" cy="954143"/>
          </a:xfrm>
        </p:spPr>
        <p:txBody>
          <a:bodyPr/>
          <a:lstStyle/>
          <a:p>
            <a:pPr algn="ctr"/>
            <a:r>
              <a:rPr lang="en-US" dirty="0" smtClean="0"/>
              <a:t>overview of policies and procedures</a:t>
            </a:r>
            <a:endParaRPr lang="en-US" dirty="0"/>
          </a:p>
        </p:txBody>
      </p:sp>
      <p:sp>
        <p:nvSpPr>
          <p:cNvPr id="5" name="TextBox 4"/>
          <p:cNvSpPr txBox="1"/>
          <p:nvPr/>
        </p:nvSpPr>
        <p:spPr>
          <a:xfrm>
            <a:off x="0" y="6596390"/>
            <a:ext cx="5226756" cy="246221"/>
          </a:xfrm>
          <a:prstGeom prst="rect">
            <a:avLst/>
          </a:prstGeom>
          <a:noFill/>
        </p:spPr>
        <p:txBody>
          <a:bodyPr wrap="square" rtlCol="0">
            <a:spAutoFit/>
          </a:bodyPr>
          <a:lstStyle/>
          <a:p>
            <a:r>
              <a:rPr lang="en-US" sz="1000" dirty="0" smtClean="0">
                <a:solidFill>
                  <a:schemeClr val="tx1">
                    <a:lumMod val="50000"/>
                    <a:lumOff val="50000"/>
                  </a:schemeClr>
                </a:solidFill>
              </a:rPr>
              <a:t>© 2013 Purdue University		Last updated </a:t>
            </a:r>
            <a:r>
              <a:rPr lang="en-US" sz="1000" dirty="0">
                <a:solidFill>
                  <a:schemeClr val="tx1">
                    <a:lumMod val="50000"/>
                    <a:lumOff val="50000"/>
                  </a:schemeClr>
                </a:solidFill>
              </a:rPr>
              <a:t> </a:t>
            </a:r>
            <a:r>
              <a:rPr lang="en-US" sz="1000" dirty="0" smtClean="0">
                <a:solidFill>
                  <a:schemeClr val="tx1">
                    <a:lumMod val="50000"/>
                    <a:lumOff val="50000"/>
                  </a:schemeClr>
                </a:solidFill>
              </a:rPr>
              <a:t>11/01/2013 </a:t>
            </a:r>
            <a:endParaRPr lang="en-US" sz="1050" dirty="0">
              <a:solidFill>
                <a:schemeClr val="tx1">
                  <a:lumMod val="50000"/>
                  <a:lumOff val="50000"/>
                </a:schemeClr>
              </a:solidFill>
            </a:endParaRPr>
          </a:p>
        </p:txBody>
      </p:sp>
    </p:spTree>
    <p:extLst>
      <p:ext uri="{BB962C8B-B14F-4D97-AF65-F5344CB8AC3E}">
        <p14:creationId xmlns:p14="http://schemas.microsoft.com/office/powerpoint/2010/main" val="172505422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Paid parental leave</a:t>
            </a:r>
            <a:endParaRPr lang="en-US" dirty="0"/>
          </a:p>
        </p:txBody>
      </p:sp>
      <p:sp>
        <p:nvSpPr>
          <p:cNvPr id="3" name="Text Placeholder 2"/>
          <p:cNvSpPr>
            <a:spLocks noGrp="1"/>
          </p:cNvSpPr>
          <p:nvPr>
            <p:ph type="body" idx="11"/>
          </p:nvPr>
        </p:nvSpPr>
        <p:spPr/>
        <p:txBody>
          <a:bodyPr/>
          <a:lstStyle/>
          <a:p>
            <a:r>
              <a:rPr lang="en-US" dirty="0" smtClean="0"/>
              <a:t>DEFINING paid parental leave</a:t>
            </a:r>
            <a:endParaRPr lang="en-US" dirty="0"/>
          </a:p>
        </p:txBody>
      </p:sp>
      <p:sp>
        <p:nvSpPr>
          <p:cNvPr id="4" name="Text Placeholder 3"/>
          <p:cNvSpPr>
            <a:spLocks noGrp="1"/>
          </p:cNvSpPr>
          <p:nvPr>
            <p:ph type="body" idx="12"/>
          </p:nvPr>
        </p:nvSpPr>
        <p:spPr>
          <a:xfrm>
            <a:off x="200026" y="1368563"/>
            <a:ext cx="8493124" cy="5327512"/>
          </a:xfrm>
        </p:spPr>
        <p:txBody>
          <a:bodyPr>
            <a:normAutofit/>
          </a:bodyPr>
          <a:lstStyle/>
          <a:p>
            <a:r>
              <a:rPr lang="en-US" dirty="0" smtClean="0">
                <a:latin typeface="Arial" pitchFamily="34" charset="0"/>
                <a:cs typeface="Arial" pitchFamily="34" charset="0"/>
              </a:rPr>
              <a:t>What is Paid Parental Leave (PPL)?</a:t>
            </a:r>
          </a:p>
          <a:p>
            <a:endParaRPr lang="en-US" b="1" dirty="0" smtClean="0">
              <a:latin typeface="Arial" pitchFamily="34" charset="0"/>
              <a:cs typeface="Arial" pitchFamily="34" charset="0"/>
            </a:endParaRPr>
          </a:p>
          <a:p>
            <a:pPr lvl="1" indent="0">
              <a:buNone/>
            </a:pPr>
            <a:r>
              <a:rPr lang="en-US" sz="1900" dirty="0" smtClean="0">
                <a:latin typeface="Arial" pitchFamily="34" charset="0"/>
                <a:cs typeface="Arial" pitchFamily="34" charset="0"/>
              </a:rPr>
              <a:t>Purpose:</a:t>
            </a:r>
          </a:p>
          <a:p>
            <a:pPr marL="1485900" lvl="2" indent="-342900">
              <a:buFont typeface="Wingdings" panose="05000000000000000000" pitchFamily="2" charset="2"/>
              <a:buChar char="v"/>
            </a:pPr>
            <a:r>
              <a:rPr lang="en-US" sz="1900" dirty="0" smtClean="0">
                <a:latin typeface="Arial" pitchFamily="34" charset="0"/>
                <a:cs typeface="Arial" pitchFamily="34" charset="0"/>
              </a:rPr>
              <a:t>Gives </a:t>
            </a:r>
            <a:r>
              <a:rPr lang="en-US" sz="1900" dirty="0">
                <a:latin typeface="Arial" pitchFamily="34" charset="0"/>
                <a:cs typeface="Arial" pitchFamily="34" charset="0"/>
              </a:rPr>
              <a:t>parents additional flexibility and time to </a:t>
            </a:r>
            <a:br>
              <a:rPr lang="en-US" sz="1900" dirty="0">
                <a:latin typeface="Arial" pitchFamily="34" charset="0"/>
                <a:cs typeface="Arial" pitchFamily="34" charset="0"/>
              </a:rPr>
            </a:br>
            <a:r>
              <a:rPr lang="en-US" sz="1900" dirty="0">
                <a:latin typeface="Arial" pitchFamily="34" charset="0"/>
                <a:cs typeface="Arial" pitchFamily="34" charset="0"/>
              </a:rPr>
              <a:t>bond with new </a:t>
            </a:r>
            <a:r>
              <a:rPr lang="en-US" sz="1900" dirty="0" smtClean="0">
                <a:latin typeface="Arial" pitchFamily="34" charset="0"/>
                <a:cs typeface="Arial" pitchFamily="34" charset="0"/>
              </a:rPr>
              <a:t>child</a:t>
            </a:r>
          </a:p>
          <a:p>
            <a:pPr marL="1485900" lvl="2" indent="-342900">
              <a:buFont typeface="Wingdings" panose="05000000000000000000" pitchFamily="2" charset="2"/>
              <a:buChar char="v"/>
            </a:pPr>
            <a:endParaRPr lang="en-US" sz="1900" dirty="0" smtClean="0">
              <a:latin typeface="Arial" pitchFamily="34" charset="0"/>
              <a:cs typeface="Arial" pitchFamily="34" charset="0"/>
            </a:endParaRPr>
          </a:p>
          <a:p>
            <a:pPr marL="1485900" lvl="2" indent="-342900">
              <a:buFont typeface="Wingdings" panose="05000000000000000000" pitchFamily="2" charset="2"/>
              <a:buChar char="v"/>
            </a:pPr>
            <a:r>
              <a:rPr lang="en-US" sz="1900" dirty="0" smtClean="0">
                <a:latin typeface="Arial" pitchFamily="34" charset="0"/>
                <a:cs typeface="Arial" pitchFamily="34" charset="0"/>
              </a:rPr>
              <a:t>Adjust </a:t>
            </a:r>
            <a:r>
              <a:rPr lang="en-US" sz="1900" dirty="0">
                <a:latin typeface="Arial" pitchFamily="34" charset="0"/>
                <a:cs typeface="Arial" pitchFamily="34" charset="0"/>
              </a:rPr>
              <a:t>to a new family </a:t>
            </a:r>
            <a:r>
              <a:rPr lang="en-US" sz="1900" dirty="0" smtClean="0">
                <a:latin typeface="Arial" pitchFamily="34" charset="0"/>
                <a:cs typeface="Arial" pitchFamily="34" charset="0"/>
              </a:rPr>
              <a:t>situation</a:t>
            </a:r>
          </a:p>
          <a:p>
            <a:pPr lvl="2" indent="0">
              <a:buNone/>
            </a:pPr>
            <a:endParaRPr lang="en-US" sz="1900" dirty="0" smtClean="0">
              <a:latin typeface="Arial" pitchFamily="34" charset="0"/>
              <a:cs typeface="Arial" pitchFamily="34" charset="0"/>
            </a:endParaRPr>
          </a:p>
          <a:p>
            <a:pPr marL="1485900" lvl="2" indent="-342900">
              <a:buFont typeface="Wingdings" panose="05000000000000000000" pitchFamily="2" charset="2"/>
              <a:buChar char="v"/>
            </a:pPr>
            <a:r>
              <a:rPr lang="en-US" sz="1900" dirty="0" smtClean="0">
                <a:latin typeface="Arial" pitchFamily="34" charset="0"/>
                <a:cs typeface="Arial" pitchFamily="34" charset="0"/>
              </a:rPr>
              <a:t>Balance </a:t>
            </a:r>
            <a:r>
              <a:rPr lang="en-US" sz="1900" dirty="0">
                <a:latin typeface="Arial" pitchFamily="34" charset="0"/>
                <a:cs typeface="Arial" pitchFamily="34" charset="0"/>
              </a:rPr>
              <a:t>professional obligations</a:t>
            </a:r>
          </a:p>
          <a:p>
            <a:r>
              <a:rPr lang="en-US" sz="1900" dirty="0" smtClean="0">
                <a:latin typeface="Arial" pitchFamily="34" charset="0"/>
                <a:cs typeface="Arial" pitchFamily="34" charset="0"/>
              </a:rPr>
              <a:t/>
            </a:r>
            <a:br>
              <a:rPr lang="en-US" sz="1900" dirty="0" smtClean="0">
                <a:latin typeface="Arial" pitchFamily="34" charset="0"/>
                <a:cs typeface="Arial" pitchFamily="34" charset="0"/>
              </a:rPr>
            </a:br>
            <a:endParaRPr lang="en-US" sz="1900" dirty="0" smtClean="0">
              <a:latin typeface="Arial" pitchFamily="34" charset="0"/>
              <a:cs typeface="Arial" pitchFamily="34" charset="0"/>
            </a:endParaRPr>
          </a:p>
          <a:p>
            <a:r>
              <a:rPr lang="en-US" sz="1600" b="1" u="sng" dirty="0" smtClean="0">
                <a:solidFill>
                  <a:srgbClr val="A3792C"/>
                </a:solidFill>
                <a:latin typeface="Arial" pitchFamily="34" charset="0"/>
                <a:cs typeface="Arial" pitchFamily="34" charset="0"/>
              </a:rPr>
              <a:t>Advanced notice</a:t>
            </a:r>
            <a:r>
              <a:rPr lang="en-US" sz="1600" b="1" dirty="0" smtClean="0">
                <a:solidFill>
                  <a:srgbClr val="A3792C"/>
                </a:solidFill>
                <a:latin typeface="Arial" pitchFamily="34" charset="0"/>
                <a:cs typeface="Arial" pitchFamily="34" charset="0"/>
              </a:rPr>
              <a:t> </a:t>
            </a:r>
            <a:r>
              <a:rPr lang="en-US" sz="1600" dirty="0" smtClean="0">
                <a:solidFill>
                  <a:srgbClr val="A3792C"/>
                </a:solidFill>
                <a:latin typeface="Arial" pitchFamily="34" charset="0"/>
                <a:cs typeface="Arial" pitchFamily="34" charset="0"/>
              </a:rPr>
              <a:t>by Faculty member is required so appropriate planning can be scheduled for teaching and/or research obligations. PPL is a benefit of employment and its use will not be considered as a negative factor in employment actions, such as hiring, promotions, or disciplinary actions relating to attendance policies. </a:t>
            </a:r>
            <a:endParaRPr lang="en-US" sz="1600" dirty="0">
              <a:solidFill>
                <a:srgbClr val="A3792C"/>
              </a:solidFill>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79633193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Paid parental leave</a:t>
            </a:r>
            <a:endParaRPr lang="en-US" dirty="0"/>
          </a:p>
        </p:txBody>
      </p:sp>
      <p:sp>
        <p:nvSpPr>
          <p:cNvPr id="6" name="Text Placeholder 5"/>
          <p:cNvSpPr>
            <a:spLocks noGrp="1"/>
          </p:cNvSpPr>
          <p:nvPr>
            <p:ph type="body" idx="11"/>
          </p:nvPr>
        </p:nvSpPr>
        <p:spPr/>
        <p:txBody>
          <a:bodyPr/>
          <a:lstStyle/>
          <a:p>
            <a:r>
              <a:rPr lang="en-US" dirty="0" smtClean="0"/>
              <a:t>Who is Eligible for PPL?</a:t>
            </a:r>
            <a:endParaRPr lang="en-US" dirty="0"/>
          </a:p>
        </p:txBody>
      </p:sp>
      <p:sp>
        <p:nvSpPr>
          <p:cNvPr id="7" name="Text Placeholder 6"/>
          <p:cNvSpPr>
            <a:spLocks noGrp="1"/>
          </p:cNvSpPr>
          <p:nvPr>
            <p:ph type="body" idx="12"/>
          </p:nvPr>
        </p:nvSpPr>
        <p:spPr>
          <a:xfrm>
            <a:off x="367130" y="1435237"/>
            <a:ext cx="8326019" cy="5251313"/>
          </a:xfrm>
        </p:spPr>
        <p:txBody>
          <a:bodyPr>
            <a:normAutofit/>
          </a:bodyPr>
          <a:lstStyle/>
          <a:p>
            <a:r>
              <a:rPr lang="en-US" dirty="0" smtClean="0">
                <a:latin typeface="Arial" pitchFamily="34" charset="0"/>
                <a:cs typeface="Arial" pitchFamily="34" charset="0"/>
              </a:rPr>
              <a:t>An employee must:</a:t>
            </a:r>
          </a:p>
          <a:p>
            <a:endParaRPr lang="en-US" dirty="0">
              <a:latin typeface="Arial" pitchFamily="34" charset="0"/>
              <a:cs typeface="Arial" pitchFamily="34" charset="0"/>
            </a:endParaRPr>
          </a:p>
          <a:p>
            <a:pPr marL="1600200" lvl="2" indent="-457200">
              <a:buFont typeface="Wingdings" panose="05000000000000000000" pitchFamily="2" charset="2"/>
              <a:buChar char="v"/>
            </a:pPr>
            <a:r>
              <a:rPr lang="en-US" sz="2000" dirty="0" smtClean="0">
                <a:latin typeface="Arial" pitchFamily="34" charset="0"/>
                <a:cs typeface="Arial" pitchFamily="34" charset="0"/>
              </a:rPr>
              <a:t>Be in </a:t>
            </a:r>
            <a:r>
              <a:rPr lang="en-US" sz="2000" dirty="0">
                <a:latin typeface="Arial" pitchFamily="34" charset="0"/>
                <a:cs typeface="Arial" pitchFamily="34" charset="0"/>
              </a:rPr>
              <a:t>a benefits-eligible position</a:t>
            </a:r>
          </a:p>
          <a:p>
            <a:pPr marL="2057400" lvl="3" indent="-457200">
              <a:buFont typeface="Wingdings" panose="05000000000000000000" pitchFamily="2" charset="2"/>
              <a:buChar char="v"/>
            </a:pPr>
            <a:r>
              <a:rPr lang="en-US" sz="2000" dirty="0" smtClean="0">
                <a:latin typeface="Arial" pitchFamily="34" charset="0"/>
                <a:cs typeface="Arial" pitchFamily="34" charset="0"/>
              </a:rPr>
              <a:t>Faculty </a:t>
            </a:r>
            <a:endParaRPr lang="en-US" sz="2000" dirty="0">
              <a:latin typeface="Arial" pitchFamily="34" charset="0"/>
              <a:cs typeface="Arial" pitchFamily="34" charset="0"/>
            </a:endParaRPr>
          </a:p>
          <a:p>
            <a:pPr marL="2057400" lvl="3" indent="-457200">
              <a:buFont typeface="Wingdings" panose="05000000000000000000" pitchFamily="2" charset="2"/>
              <a:buChar char="v"/>
            </a:pPr>
            <a:r>
              <a:rPr lang="en-US" sz="2000" dirty="0">
                <a:latin typeface="Arial" pitchFamily="34" charset="0"/>
                <a:cs typeface="Arial" pitchFamily="34" charset="0"/>
              </a:rPr>
              <a:t>Staff</a:t>
            </a:r>
          </a:p>
          <a:p>
            <a:pPr marL="2057400" lvl="3" indent="-457200">
              <a:buFont typeface="Wingdings" panose="05000000000000000000" pitchFamily="2" charset="2"/>
              <a:buChar char="v"/>
            </a:pPr>
            <a:r>
              <a:rPr lang="en-US" sz="2000" dirty="0">
                <a:latin typeface="Arial" pitchFamily="34" charset="0"/>
                <a:cs typeface="Arial" pitchFamily="34" charset="0"/>
              </a:rPr>
              <a:t>Graduate Staff</a:t>
            </a:r>
          </a:p>
          <a:p>
            <a:pPr marL="2057400" lvl="3" indent="-457200">
              <a:buFont typeface="Wingdings" panose="05000000000000000000" pitchFamily="2" charset="2"/>
              <a:buChar char="v"/>
            </a:pPr>
            <a:r>
              <a:rPr lang="en-US" sz="2000" dirty="0" smtClean="0">
                <a:latin typeface="Arial" pitchFamily="34" charset="0"/>
                <a:cs typeface="Arial" pitchFamily="34" charset="0"/>
              </a:rPr>
              <a:t>Post-Doc</a:t>
            </a:r>
          </a:p>
          <a:p>
            <a:pPr marL="1600200" lvl="2" indent="-457200">
              <a:buFont typeface="Wingdings" panose="05000000000000000000" pitchFamily="2" charset="2"/>
              <a:buChar char="v"/>
            </a:pPr>
            <a:r>
              <a:rPr lang="en-US" sz="2000" dirty="0" smtClean="0">
                <a:latin typeface="Arial" pitchFamily="34" charset="0"/>
                <a:cs typeface="Arial" pitchFamily="34" charset="0"/>
              </a:rPr>
              <a:t>Must be </a:t>
            </a:r>
            <a:r>
              <a:rPr lang="en-US" sz="2000" dirty="0">
                <a:latin typeface="Arial" pitchFamily="34" charset="0"/>
                <a:cs typeface="Arial" pitchFamily="34" charset="0"/>
              </a:rPr>
              <a:t>employed a minimum of 12 </a:t>
            </a:r>
            <a:r>
              <a:rPr lang="en-US" sz="2000" dirty="0" smtClean="0">
                <a:latin typeface="Arial" pitchFamily="34" charset="0"/>
                <a:cs typeface="Arial" pitchFamily="34" charset="0"/>
              </a:rPr>
              <a:t>months</a:t>
            </a:r>
            <a:endParaRPr lang="en-US" sz="2000" dirty="0">
              <a:latin typeface="Arial" pitchFamily="34" charset="0"/>
              <a:cs typeface="Arial" pitchFamily="34" charset="0"/>
            </a:endParaRPr>
          </a:p>
          <a:p>
            <a:pPr marL="2057400" lvl="3" indent="-457200">
              <a:buFont typeface="Wingdings" panose="05000000000000000000" pitchFamily="2" charset="2"/>
              <a:buChar char="v"/>
            </a:pPr>
            <a:r>
              <a:rPr lang="en-US" sz="2000" dirty="0" smtClean="0">
                <a:latin typeface="Arial" pitchFamily="34" charset="0"/>
                <a:cs typeface="Arial" pitchFamily="34" charset="0"/>
              </a:rPr>
              <a:t>Half-time </a:t>
            </a:r>
            <a:r>
              <a:rPr lang="en-US" sz="2000" dirty="0">
                <a:latin typeface="Arial" pitchFamily="34" charset="0"/>
                <a:cs typeface="Arial" pitchFamily="34" charset="0"/>
              </a:rPr>
              <a:t>or more at the time of birth or </a:t>
            </a:r>
            <a:r>
              <a:rPr lang="en-US" sz="2000" dirty="0" smtClean="0">
                <a:latin typeface="Arial" pitchFamily="34" charset="0"/>
                <a:cs typeface="Arial" pitchFamily="34" charset="0"/>
              </a:rPr>
              <a:t>adoption</a:t>
            </a:r>
          </a:p>
          <a:p>
            <a:pPr>
              <a:tabLst>
                <a:tab pos="169863" algn="l"/>
              </a:tabLst>
            </a:pPr>
            <a:endParaRPr lang="en-US" sz="2000" dirty="0" smtClean="0">
              <a:latin typeface="Arial" pitchFamily="34" charset="0"/>
              <a:cs typeface="Arial" pitchFamily="34" charset="0"/>
            </a:endParaRPr>
          </a:p>
          <a:p>
            <a:pPr>
              <a:tabLst>
                <a:tab pos="169863" algn="l"/>
              </a:tabLst>
            </a:pPr>
            <a:endParaRPr lang="en-US" sz="2000" b="1" dirty="0">
              <a:solidFill>
                <a:schemeClr val="accent2">
                  <a:lumMod val="50000"/>
                </a:schemeClr>
              </a:solidFill>
              <a:latin typeface="Arial" pitchFamily="34" charset="0"/>
              <a:cs typeface="Arial" pitchFamily="34" charset="0"/>
            </a:endParaRPr>
          </a:p>
          <a:p>
            <a:pPr>
              <a:tabLst>
                <a:tab pos="169863" algn="l"/>
              </a:tabLst>
            </a:pPr>
            <a:r>
              <a:rPr lang="en-US" sz="1800" b="1" u="sng" dirty="0" smtClean="0">
                <a:solidFill>
                  <a:srgbClr val="A3792C"/>
                </a:solidFill>
                <a:latin typeface="Arial" pitchFamily="34" charset="0"/>
                <a:cs typeface="Arial" pitchFamily="34" charset="0"/>
              </a:rPr>
              <a:t>Note</a:t>
            </a:r>
            <a:r>
              <a:rPr lang="en-US" sz="1800" dirty="0" smtClean="0">
                <a:solidFill>
                  <a:srgbClr val="A3792C"/>
                </a:solidFill>
                <a:latin typeface="Arial" pitchFamily="34" charset="0"/>
                <a:cs typeface="Arial" pitchFamily="34" charset="0"/>
              </a:rPr>
              <a:t>:  Runs concurrently with FMLA.</a:t>
            </a:r>
            <a:endParaRPr lang="en-US" dirty="0" smtClean="0">
              <a:solidFill>
                <a:srgbClr val="A3792C"/>
              </a:solidFill>
              <a:latin typeface="Arial" pitchFamily="34" charset="0"/>
              <a:cs typeface="Arial" pitchFamily="34" charset="0"/>
            </a:endParaRPr>
          </a:p>
          <a:p>
            <a:endParaRPr 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30913055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Family and Medical Leave Act (FMLA)&amp;#x0D;&amp;#x0A;&amp;#x0D;&amp;#x0A;HRBN 230&amp;quot;&quot;/&gt;&lt;property id=&quot;20307&quot; value=&quot;261&quot;/&gt;&lt;/object&gt;&lt;object type=&quot;3&quot; unique_id=&quot;10005&quot;&gt;&lt;property id=&quot;20148&quot; value=&quot;5&quot;/&gt;&lt;property id=&quot;20300&quot; value=&quot;Slide 2 - &amp;quot;Course Objectives&amp;quot;&quot;/&gt;&lt;property id=&quot;20307&quot; value=&quot;263&quot;/&gt;&lt;/object&gt;&lt;object type=&quot;3&quot; unique_id=&quot;10006&quot;&gt;&lt;property id=&quot;20148&quot; value=&quot;5&quot;/&gt;&lt;property id=&quot;20300&quot; value=&quot;Slide 4 - &amp;quot;Family and medical leave act&amp;quot;&quot;/&gt;&lt;property id=&quot;20307&quot; value=&quot;289&quot;/&gt;&lt;/object&gt;&lt;object type=&quot;3&quot; unique_id=&quot;10008&quot;&gt;&lt;property id=&quot;20148&quot; value=&quot;5&quot;/&gt;&lt;property id=&quot;20300&quot; value=&quot;Slide 5 - &amp;quot;Family and Medical leave act&amp;quot;&quot;/&gt;&lt;property id=&quot;20307&quot; value=&quot;266&quot;/&gt;&lt;/object&gt;&lt;object type=&quot;3&quot; unique_id=&quot;10010&quot;&gt;&lt;property id=&quot;20148&quot; value=&quot;5&quot;/&gt;&lt;property id=&quot;20300&quot; value=&quot;Slide 6 - &amp;quot;Family and Medical leave act&amp;amp;#x09;&amp;quot;&quot;/&gt;&lt;property id=&quot;20307&quot; value=&quot;267&quot;/&gt;&lt;/object&gt;&lt;object type=&quot;3&quot; unique_id=&quot;10012&quot;&gt;&lt;property id=&quot;20148&quot; value=&quot;5&quot;/&gt;&lt;property id=&quot;20300&quot; value=&quot;Slide 7 - &amp;quot;Family and Medical leave act&amp;amp;#x09;&amp;quot;&quot;/&gt;&lt;property id=&quot;20307&quot; value=&quot;270&quot;/&gt;&lt;/object&gt;&lt;object type=&quot;3&quot; unique_id=&quot;10013&quot;&gt;&lt;property id=&quot;20148&quot; value=&quot;5&quot;/&gt;&lt;property id=&quot;20300&quot; value=&quot;Slide 8 - &amp;quot;Family and Medical leave act&amp;amp;#x09;&amp;quot;&quot;/&gt;&lt;property id=&quot;20307&quot; value=&quot;271&quot;/&gt;&lt;/object&gt;&lt;object type=&quot;3&quot; unique_id=&quot;10016&quot;&gt;&lt;property id=&quot;20148&quot; value=&quot;5&quot;/&gt;&lt;property id=&quot;20300&quot; value=&quot;Slide 9 - &amp;quot;Family and Medical Leave Act&amp;amp;#x09;&amp;quot;&quot;/&gt;&lt;property id=&quot;20307&quot; value=&quot;276&quot;/&gt;&lt;/object&gt;&lt;object type=&quot;3&quot; unique_id=&quot;10017&quot;&gt;&lt;property id=&quot;20148&quot; value=&quot;5&quot;/&gt;&lt;property id=&quot;20300&quot; value=&quot;Slide 10 - &amp;quot;Family and medical leave act&amp;amp;#x09;&amp;quot;&quot;/&gt;&lt;property id=&quot;20307&quot; value=&quot;274&quot;/&gt;&lt;/object&gt;&lt;object type=&quot;3&quot; unique_id=&quot;10018&quot;&gt;&lt;property id=&quot;20148&quot; value=&quot;5&quot;/&gt;&lt;property id=&quot;20300&quot; value=&quot;Slide 11 - &amp;quot;Family and medical leave act&amp;amp;#x09;&amp;quot;&quot;/&gt;&lt;property id=&quot;20307&quot; value=&quot;275&quot;/&gt;&lt;/object&gt;&lt;object type=&quot;3&quot; unique_id=&quot;10019&quot;&gt;&lt;property id=&quot;20148&quot; value=&quot;5&quot;/&gt;&lt;property id=&quot;20300&quot; value=&quot;Slide 12 - &amp;quot;Family and medical leave act&amp;amp;#x09;&amp;quot;&quot;/&gt;&lt;property id=&quot;20307&quot; value=&quot;277&quot;/&gt;&lt;/object&gt;&lt;object type=&quot;3&quot; unique_id=&quot;10025&quot;&gt;&lt;property id=&quot;20148&quot; value=&quot;5&quot;/&gt;&lt;property id=&quot;20300&quot; value=&quot;Slide 13 - &amp;quot;Family and medical leave act&amp;quot;&quot;/&gt;&lt;property id=&quot;20307&quot; value=&quot;283&quot;/&gt;&lt;/object&gt;&lt;object type=&quot;3&quot; unique_id=&quot;10026&quot;&gt;&lt;property id=&quot;20148&quot; value=&quot;5&quot;/&gt;&lt;property id=&quot;20300&quot; value=&quot;Slide 14 - &amp;quot;Family and medical leave act&amp;quot;&quot;/&gt;&lt;property id=&quot;20307&quot; value=&quot;284&quot;/&gt;&lt;/object&gt;&lt;object type=&quot;3&quot; unique_id=&quot;10030&quot;&gt;&lt;property id=&quot;20148&quot; value=&quot;5&quot;/&gt;&lt;property id=&quot;20300&quot; value=&quot;Slide 15 - &amp;quot;Family and medical leave act&amp;quot;&quot;/&gt;&lt;property id=&quot;20307&quot; value=&quot;288&quot;/&gt;&lt;/object&gt;&lt;object type=&quot;3&quot; unique_id=&quot;10031&quot;&gt;&lt;property id=&quot;20148&quot; value=&quot;5&quot;/&gt;&lt;property id=&quot;20300&quot; value=&quot;Slide 18 - &amp;quot;Family and medical leave act&amp;quot;&quot;/&gt;&lt;property id=&quot;20307&quot; value=&quot;290&quot;/&gt;&lt;/object&gt;&lt;object type=&quot;3&quot; unique_id=&quot;10032&quot;&gt;&lt;property id=&quot;20148&quot; value=&quot;5&quot;/&gt;&lt;property id=&quot;20300&quot; value=&quot;Slide 19 - &amp;quot;Family and medical leave act&amp;quot;&quot;/&gt;&lt;property id=&quot;20307&quot; value=&quot;291&quot;/&gt;&lt;/object&gt;&lt;object type=&quot;3&quot; unique_id=&quot;10033&quot;&gt;&lt;property id=&quot;20148&quot; value=&quot;5&quot;/&gt;&lt;property id=&quot;20300&quot; value=&quot;Slide 20 - &amp;quot;Family and medical leave act&amp;quot;&quot;/&gt;&lt;property id=&quot;20307&quot; value=&quot;292&quot;/&gt;&lt;/object&gt;&lt;object type=&quot;3&quot; unique_id=&quot;10034&quot;&gt;&lt;property id=&quot;20148&quot; value=&quot;5&quot;/&gt;&lt;property id=&quot;20300&quot; value=&quot;Slide 21 - &amp;quot;Family and medical leave act&amp;quot;&quot;/&gt;&lt;property id=&quot;20307&quot; value=&quot;293&quot;/&gt;&lt;/object&gt;&lt;object type=&quot;3&quot; unique_id=&quot;10035&quot;&gt;&lt;property id=&quot;20148&quot; value=&quot;5&quot;/&gt;&lt;property id=&quot;20300&quot; value=&quot;Slide 22 - &amp;quot;Family and medical leave act&amp;quot;&quot;/&gt;&lt;property id=&quot;20307&quot; value=&quot;294&quot;/&gt;&lt;/object&gt;&lt;object type=&quot;3&quot; unique_id=&quot;10036&quot;&gt;&lt;property id=&quot;20148&quot; value=&quot;5&quot;/&gt;&lt;property id=&quot;20300&quot; value=&quot;Slide 23 - &amp;quot;Family and medical leave act&amp;quot;&quot;/&gt;&lt;property id=&quot;20307&quot; value=&quot;295&quot;/&gt;&lt;/object&gt;&lt;object type=&quot;3&quot; unique_id=&quot;10039&quot;&gt;&lt;property id=&quot;20148&quot; value=&quot;5&quot;/&gt;&lt;property id=&quot;20300&quot; value=&quot;Slide 25 - &amp;quot;Family and medical leave act&amp;quot;&quot;/&gt;&lt;property id=&quot;20307&quot; value=&quot;298&quot;/&gt;&lt;/object&gt;&lt;object type=&quot;3&quot; unique_id=&quot;10042&quot;&gt;&lt;property id=&quot;20148&quot; value=&quot;5&quot;/&gt;&lt;property id=&quot;20300&quot; value=&quot;Slide 16 - &amp;quot;Family and medical leave act&amp;quot;&quot;/&gt;&lt;property id=&quot;20307&quot; value=&quot;301&quot;/&gt;&lt;/object&gt;&lt;object type=&quot;3&quot; unique_id=&quot;10043&quot;&gt;&lt;property id=&quot;20148&quot; value=&quot;5&quot;/&gt;&lt;property id=&quot;20300&quot; value=&quot;Slide 17 - &amp;quot;Family and medical leave act&amp;quot;&quot;/&gt;&lt;property id=&quot;20307&quot; value=&quot;302&quot;/&gt;&lt;/object&gt;&lt;object type=&quot;3&quot; unique_id=&quot;10044&quot;&gt;&lt;property id=&quot;20148&quot; value=&quot;5&quot;/&gt;&lt;property id=&quot;20300&quot; value=&quot;Slide 28 - &amp;quot;Application of FMLA Policy&amp;quot;&quot;/&gt;&lt;property id=&quot;20307&quot; value=&quot;264&quot;/&gt;&lt;/object&gt;&lt;object type=&quot;3&quot; unique_id=&quot;10045&quot;&gt;&lt;property id=&quot;20148&quot; value=&quot;5&quot;/&gt;&lt;property id=&quot;20300&quot; value=&quot;Slide 29 - &amp;quot;Example one&amp;quot;&quot;/&gt;&lt;property id=&quot;20307&quot; value=&quot;262&quot;/&gt;&lt;/object&gt;&lt;object type=&quot;3&quot; unique_id=&quot;10046&quot;&gt;&lt;property id=&quot;20148&quot; value=&quot;5&quot;/&gt;&lt;property id=&quot;20300&quot; value=&quot;Slide 30 - &amp;quot;Example one&amp;quot;&quot;/&gt;&lt;property id=&quot;20307&quot; value=&quot;303&quot;/&gt;&lt;/object&gt;&lt;object type=&quot;3&quot; unique_id=&quot;10047&quot;&gt;&lt;property id=&quot;20148&quot; value=&quot;5&quot;/&gt;&lt;property id=&quot;20300&quot; value=&quot;Slide 31 - &amp;quot;Example two&amp;quot;&quot;/&gt;&lt;property id=&quot;20307&quot; value=&quot;258&quot;/&gt;&lt;/object&gt;&lt;object type=&quot;3&quot; unique_id=&quot;10048&quot;&gt;&lt;property id=&quot;20148&quot; value=&quot;5&quot;/&gt;&lt;property id=&quot;20300&quot; value=&quot;Slide 32 - &amp;quot;Example two&amp;quot;&quot;/&gt;&lt;property id=&quot;20307&quot; value=&quot;304&quot;/&gt;&lt;/object&gt;&lt;object type=&quot;3&quot; unique_id=&quot;10049&quot;&gt;&lt;property id=&quot;20148&quot; value=&quot;5&quot;/&gt;&lt;property id=&quot;20300&quot; value=&quot;Slide 33 - &amp;quot;Example two&amp;quot;&quot;/&gt;&lt;property id=&quot;20307&quot; value=&quot;305&quot;/&gt;&lt;/object&gt;&lt;object type=&quot;3&quot; unique_id=&quot;10050&quot;&gt;&lt;property id=&quot;20148&quot; value=&quot;5&quot;/&gt;&lt;property id=&quot;20300&quot; value=&quot;Slide 34 - &amp;quot;Example three&amp;amp;#x09;&amp;quot;&quot;/&gt;&lt;property id=&quot;20307&quot; value=&quot;306&quot;/&gt;&lt;/object&gt;&lt;object type=&quot;3&quot; unique_id=&quot;10051&quot;&gt;&lt;property id=&quot;20148&quot; value=&quot;5&quot;/&gt;&lt;property id=&quot;20300&quot; value=&quot;Slide 35 - &amp;quot;Example three&amp;quot;&quot;/&gt;&lt;property id=&quot;20307&quot; value=&quot;307&quot;/&gt;&lt;/object&gt;&lt;object type=&quot;3&quot; unique_id=&quot;10052&quot;&gt;&lt;property id=&quot;20148&quot; value=&quot;5&quot;/&gt;&lt;property id=&quot;20300&quot; value=&quot;Slide 36 - &amp;quot;Example four&amp;amp;#x09;&amp;quot;&quot;/&gt;&lt;property id=&quot;20307&quot; value=&quot;308&quot;/&gt;&lt;/object&gt;&lt;object type=&quot;3&quot; unique_id=&quot;10053&quot;&gt;&lt;property id=&quot;20148&quot; value=&quot;5&quot;/&gt;&lt;property id=&quot;20300&quot; value=&quot;Slide 37 - &amp;quot;Example five&amp;quot;&quot;/&gt;&lt;property id=&quot;20307&quot; value=&quot;309&quot;/&gt;&lt;/object&gt;&lt;object type=&quot;3&quot; unique_id=&quot;10054&quot;&gt;&lt;property id=&quot;20148&quot; value=&quot;5&quot;/&gt;&lt;property id=&quot;20300&quot; value=&quot;Slide 38 - &amp;quot;Example five&amp;amp;#x09;&amp;quot;&quot;/&gt;&lt;property id=&quot;20307&quot; value=&quot;310&quot;/&gt;&lt;/object&gt;&lt;object type=&quot;3&quot; unique_id=&quot;10055&quot;&gt;&lt;property id=&quot;20148&quot; value=&quot;5&quot;/&gt;&lt;property id=&quot;20300&quot; value=&quot;Slide 39 - &amp;quot;Paid parental leave&amp;quot;&quot;/&gt;&lt;property id=&quot;20307&quot; value=&quot;311&quot;/&gt;&lt;/object&gt;&lt;object type=&quot;3&quot; unique_id=&quot;10056&quot;&gt;&lt;property id=&quot;20148&quot; value=&quot;5&quot;/&gt;&lt;property id=&quot;20300&quot; value=&quot;Slide 41 - &amp;quot;Paid parental leave&amp;quot;&quot;/&gt;&lt;property id=&quot;20307&quot; value=&quot;312&quot;/&gt;&lt;/object&gt;&lt;object type=&quot;3&quot; unique_id=&quot;10059&quot;&gt;&lt;property id=&quot;20148&quot; value=&quot;5&quot;/&gt;&lt;property id=&quot;20300&quot; value=&quot;Slide 40 - &amp;quot;Paid parental leave&amp;quot;&quot;/&gt;&lt;property id=&quot;20307&quot; value=&quot;315&quot;/&gt;&lt;/object&gt;&lt;object type=&quot;3&quot; unique_id=&quot;10060&quot;&gt;&lt;property id=&quot;20148&quot; value=&quot;5&quot;/&gt;&lt;property id=&quot;20300&quot; value=&quot;Slide 42 - &amp;quot;Paid parental leave&amp;quot;&quot;/&gt;&lt;property id=&quot;20307&quot; value=&quot;316&quot;/&gt;&lt;/object&gt;&lt;object type=&quot;3&quot; unique_id=&quot;10064&quot;&gt;&lt;property id=&quot;20148&quot; value=&quot;5&quot;/&gt;&lt;property id=&quot;20300&quot; value=&quot;Slide 43 - &amp;quot;Paid parental leave&amp;quot;&quot;/&gt;&lt;property id=&quot;20307&quot; value=&quot;317&quot;/&gt;&lt;/object&gt;&lt;object type=&quot;3&quot; unique_id=&quot;10065&quot;&gt;&lt;property id=&quot;20148&quot; value=&quot;5&quot;/&gt;&lt;property id=&quot;20300&quot; value=&quot;Slide 44 - &amp;quot;Paid parental leave&amp;quot;&quot;/&gt;&lt;property id=&quot;20307&quot; value=&quot;318&quot;/&gt;&lt;/object&gt;&lt;object type=&quot;3&quot; unique_id=&quot;10068&quot;&gt;&lt;property id=&quot;20148&quot; value=&quot;5&quot;/&gt;&lt;property id=&quot;20300&quot; value=&quot;Slide 45 - &amp;quot;Paid parental leave&amp;quot;&quot;/&gt;&lt;property id=&quot;20307&quot; value=&quot;327&quot;/&gt;&lt;/object&gt;&lt;object type=&quot;3&quot; unique_id=&quot;10069&quot;&gt;&lt;property id=&quot;20148&quot; value=&quot;5&quot;/&gt;&lt;property id=&quot;20300&quot; value=&quot;Slide 46 - &amp;quot;Application of PPL Policy&amp;quot;&quot;/&gt;&lt;property id=&quot;20307&quot; value=&quot;328&quot;/&gt;&lt;/object&gt;&lt;object type=&quot;3&quot; unique_id=&quot;10070&quot;&gt;&lt;property id=&quot;20148&quot; value=&quot;5&quot;/&gt;&lt;property id=&quot;20300&quot; value=&quot;Slide 47 - &amp;quot;Example one&amp;quot;&quot;/&gt;&lt;property id=&quot;20307&quot; value=&quot;323&quot;/&gt;&lt;/object&gt;&lt;object type=&quot;3&quot; unique_id=&quot;10072&quot;&gt;&lt;property id=&quot;20148&quot; value=&quot;5&quot;/&gt;&lt;property id=&quot;20300&quot; value=&quot;Slide 48 - &amp;quot;Example one&amp;quot;&quot;/&gt;&lt;property id=&quot;20307&quot; value=&quot;325&quot;/&gt;&lt;/object&gt;&lt;object type=&quot;3&quot; unique_id=&quot;10073&quot;&gt;&lt;property id=&quot;20148&quot; value=&quot;5&quot;/&gt;&lt;property id=&quot;20300&quot; value=&quot;Slide 49 - &amp;quot;Example one&amp;quot;&quot;/&gt;&lt;property id=&quot;20307&quot; value=&quot;329&quot;/&gt;&lt;/object&gt;&lt;object type=&quot;3&quot; unique_id=&quot;10074&quot;&gt;&lt;property id=&quot;20148&quot; value=&quot;5&quot;/&gt;&lt;property id=&quot;20300&quot; value=&quot;Slide 50 - &amp;quot;Example two&amp;quot;&quot;/&gt;&lt;property id=&quot;20307&quot; value=&quot;330&quot;/&gt;&lt;/object&gt;&lt;object type=&quot;3&quot; unique_id=&quot;10075&quot;&gt;&lt;property id=&quot;20148&quot; value=&quot;5&quot;/&gt;&lt;property id=&quot;20300&quot; value=&quot;Slide 51 - &amp;quot;Example two&amp;quot;&quot;/&gt;&lt;property id=&quot;20307&quot; value=&quot;332&quot;/&gt;&lt;/object&gt;&lt;object type=&quot;3&quot; unique_id=&quot;10077&quot;&gt;&lt;property id=&quot;20148&quot; value=&quot;5&quot;/&gt;&lt;property id=&quot;20300&quot; value=&quot;Slide 52 - &amp;quot;Example three&amp;quot;&quot;/&gt;&lt;property id=&quot;20307&quot; value=&quot;334&quot;/&gt;&lt;/object&gt;&lt;object type=&quot;3&quot; unique_id=&quot;10078&quot;&gt;&lt;property id=&quot;20148&quot; value=&quot;5&quot;/&gt;&lt;property id=&quot;20300&quot; value=&quot;Slide 53 - &amp;quot;Example three&amp;quot;&quot;/&gt;&lt;property id=&quot;20307&quot; value=&quot;335&quot;/&gt;&lt;/object&gt;&lt;object type=&quot;3&quot; unique_id=&quot;10079&quot;&gt;&lt;property id=&quot;20148&quot; value=&quot;5&quot;/&gt;&lt;property id=&quot;20300&quot; value=&quot;Slide 54 - &amp;quot;Example three&amp;quot;&quot;/&gt;&lt;property id=&quot;20307&quot; value=&quot;336&quot;/&gt;&lt;/object&gt;&lt;object type=&quot;3&quot; unique_id=&quot;10080&quot;&gt;&lt;property id=&quot;20148&quot; value=&quot;5&quot;/&gt;&lt;property id=&quot;20300&quot; value=&quot;Slide 55 - &amp;quot;EXAMPLE FOUR&amp;amp;#x09;&amp;quot;&quot;/&gt;&lt;property id=&quot;20307&quot; value=&quot;337&quot;/&gt;&lt;/object&gt;&lt;object type=&quot;3&quot; unique_id=&quot;10081&quot;&gt;&lt;property id=&quot;20148&quot; value=&quot;5&quot;/&gt;&lt;property id=&quot;20300&quot; value=&quot;Slide 56 - &amp;quot;Example FOUR&amp;quot;&quot;/&gt;&lt;property id=&quot;20307&quot; value=&quot;339&quot;/&gt;&lt;/object&gt;&lt;object type=&quot;3&quot; unique_id=&quot;10083&quot;&gt;&lt;property id=&quot;20148&quot; value=&quot;5&quot;/&gt;&lt;property id=&quot;20300&quot; value=&quot;Slide 57 - &amp;quot;Resources&amp;quot;&quot;/&gt;&lt;property id=&quot;20307&quot; value=&quot;338&quot;/&gt;&lt;/object&gt;&lt;object type=&quot;3&quot; unique_id=&quot;10084&quot;&gt;&lt;property id=&quot;20148&quot; value=&quot;5&quot;/&gt;&lt;property id=&quot;20300&quot; value=&quot;Slide 58 - &amp;quot;resources&amp;quot;&quot;/&gt;&lt;property id=&quot;20307&quot; value=&quot;341&quot;/&gt;&lt;/object&gt;&lt;object type=&quot;3&quot; unique_id=&quot;10085&quot;&gt;&lt;property id=&quot;20148&quot; value=&quot;5&quot;/&gt;&lt;property id=&quot;20300&quot; value=&quot;Slide 59 - &amp;quot;resources&amp;quot;&quot;/&gt;&lt;property id=&quot;20307&quot; value=&quot;342&quot;/&gt;&lt;/object&gt;&lt;object type=&quot;3&quot; unique_id=&quot;10086&quot;&gt;&lt;property id=&quot;20148&quot; value=&quot;5&quot;/&gt;&lt;property id=&quot;20300&quot; value=&quot;Slide 60 - &amp;quot;Questions?&amp;quot;&quot;/&gt;&lt;property id=&quot;20307&quot; value=&quot;343&quot;/&gt;&lt;/object&gt;&lt;object type=&quot;3&quot; unique_id=&quot;10959&quot;&gt;&lt;property id=&quot;20148&quot; value=&quot;5&quot;/&gt;&lt;property id=&quot;20300&quot; value=&quot;Slide 3 - &amp;quot;FAMILY and medical leave act&amp;#x0D;&amp;#x0A;(FMLA)&amp;quot;&quot;/&gt;&lt;property id=&quot;20307&quot; value=&quot;344&quot;/&gt;&lt;/object&gt;&lt;object type=&quot;3&quot; unique_id=&quot;10960&quot;&gt;&lt;property id=&quot;20148&quot; value=&quot;5&quot;/&gt;&lt;property id=&quot;20300&quot; value=&quot;Slide 24 - &amp;quot;Family and medical leave act&amp;quot;&quot;/&gt;&lt;property id=&quot;20307&quot; value=&quot;345&quot;/&gt;&lt;/object&gt;&lt;object type=&quot;3&quot; unique_id=&quot;11381&quot;&gt;&lt;property id=&quot;20148&quot; value=&quot;5&quot;/&gt;&lt;property id=&quot;20300&quot; value=&quot;Slide 26 - &amp;quot;Family and medical leave act&amp;quot;&quot;/&gt;&lt;property id=&quot;20307&quot; value=&quot;346&quot;/&gt;&lt;/object&gt;&lt;object type=&quot;3&quot; unique_id=&quot;11382&quot;&gt;&lt;property id=&quot;20148&quot; value=&quot;5&quot;/&gt;&lt;property id=&quot;20300&quot; value=&quot;Slide 27 - &amp;quot;Family and medical leave act&amp;quot;&quot;/&gt;&lt;property id=&quot;20307&quot; value=&quot;34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QRC xmlns="70899fc6-092b-4027-8072-3a85a63b8dea">false</QRC>
    <Category xmlns="70899fc6-092b-4027-8072-3a85a63b8dea">
      <Value>22</Value>
    </Category>
    <Subcategory xmlns="70899fc6-092b-4027-8072-3a85a63b8dea">
      <Value>7</Value>
    </Subcategory>
    <Course xmlns="70899fc6-092b-4027-8072-3a85a63b8dea">
      <Value>497</Value>
    </Cours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A91B31845F42E4DB85785BB962D321A" ma:contentTypeVersion="11" ma:contentTypeDescription="Create a new document." ma:contentTypeScope="" ma:versionID="ebe10f532b2a0c887e37290576a03f75">
  <xsd:schema xmlns:xsd="http://www.w3.org/2001/XMLSchema" xmlns:xs="http://www.w3.org/2001/XMLSchema" xmlns:p="http://schemas.microsoft.com/office/2006/metadata/properties" xmlns:ns2="70899fc6-092b-4027-8072-3a85a63b8dea" targetNamespace="http://schemas.microsoft.com/office/2006/metadata/properties" ma:root="true" ma:fieldsID="392d89f267171d8abb5d1ea86eec5db5" ns2:_="">
    <xsd:import namespace="70899fc6-092b-4027-8072-3a85a63b8dea"/>
    <xsd:element name="properties">
      <xsd:complexType>
        <xsd:sequence>
          <xsd:element name="documentManagement">
            <xsd:complexType>
              <xsd:all>
                <xsd:element ref="ns2:Course" minOccurs="0"/>
                <xsd:element ref="ns2:Category" minOccurs="0"/>
                <xsd:element ref="ns2:Subcategory" minOccurs="0"/>
                <xsd:element ref="ns2:QR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899fc6-092b-4027-8072-3a85a63b8dea" elementFormDefault="qualified">
    <xsd:import namespace="http://schemas.microsoft.com/office/2006/documentManagement/types"/>
    <xsd:import namespace="http://schemas.microsoft.com/office/infopath/2007/PartnerControls"/>
    <xsd:element name="Course" ma:index="1" nillable="true" ma:displayName="Course #" ma:list="{a3a99ad5-05d8-47f8-bf55-590c12276f6f}" ma:internalName="Course" ma:showField="Course_x0020__x0023_" ma:web="2aabdb57-7726-4479-badb-2d3c78bb61d7">
      <xsd:complexType>
        <xsd:complexContent>
          <xsd:extension base="dms:MultiChoiceLookup">
            <xsd:sequence>
              <xsd:element name="Value" type="dms:Lookup" maxOccurs="unbounded" minOccurs="0" nillable="true"/>
            </xsd:sequence>
          </xsd:extension>
        </xsd:complexContent>
      </xsd:complexType>
    </xsd:element>
    <xsd:element name="Category" ma:index="2" nillable="true" ma:displayName="Category" ma:list="{791e9b95-33db-48cc-8d14-309cc5accdd6}" ma:internalName="Category" ma:showField="Title" ma:web="2aabdb57-7726-4479-badb-2d3c78bb61d7">
      <xsd:complexType>
        <xsd:complexContent>
          <xsd:extension base="dms:MultiChoiceLookup">
            <xsd:sequence>
              <xsd:element name="Value" type="dms:Lookup" maxOccurs="unbounded" minOccurs="0" nillable="true"/>
            </xsd:sequence>
          </xsd:extension>
        </xsd:complexContent>
      </xsd:complexType>
    </xsd:element>
    <xsd:element name="Subcategory" ma:index="3" nillable="true" ma:displayName="Subcategory" ma:list="{93b4d195-88c7-40eb-8670-524d5feccded}" ma:internalName="Subcategory" ma:showField="Title" ma:web="2aabdb57-7726-4479-badb-2d3c78bb61d7">
      <xsd:complexType>
        <xsd:complexContent>
          <xsd:extension base="dms:MultiChoiceLookup">
            <xsd:sequence>
              <xsd:element name="Value" type="dms:Lookup" maxOccurs="unbounded" minOccurs="0" nillable="true"/>
            </xsd:sequence>
          </xsd:extension>
        </xsd:complexContent>
      </xsd:complexType>
    </xsd:element>
    <xsd:element name="QRC" ma:index="4" nillable="true" ma:displayName="QRC" ma:default="0" ma:internalName="QRC">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285CBE-A01D-4291-986C-FAA87CF6CB18}">
  <ds:schemaRefs>
    <ds:schemaRef ds:uri="http://purl.org/dc/terms/"/>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purl.org/dc/dcmitype/"/>
    <ds:schemaRef ds:uri="http://www.w3.org/XML/1998/namespace"/>
    <ds:schemaRef ds:uri="http://schemas.microsoft.com/office/infopath/2007/PartnerControls"/>
    <ds:schemaRef ds:uri="70899fc6-092b-4027-8072-3a85a63b8dea"/>
  </ds:schemaRefs>
</ds:datastoreItem>
</file>

<file path=customXml/itemProps2.xml><?xml version="1.0" encoding="utf-8"?>
<ds:datastoreItem xmlns:ds="http://schemas.openxmlformats.org/officeDocument/2006/customXml" ds:itemID="{982A51BB-2A80-4DB1-AB8A-2B71907FD1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899fc6-092b-4027-8072-3a85a63b8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69424B-5CB7-4A51-8087-F6DB182BAC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2533</TotalTime>
  <Words>947</Words>
  <Application>Microsoft Office PowerPoint</Application>
  <PresentationFormat>On-screen Show (4:3)</PresentationFormat>
  <Paragraphs>182</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Family and Medical Leave Act (FMLA) and Paid Parental Leave  (PPL)  </vt:lpstr>
      <vt:lpstr>Family and Medical leave act</vt:lpstr>
      <vt:lpstr>Family and Medical Leave Act </vt:lpstr>
      <vt:lpstr>Family and medical leave act </vt:lpstr>
      <vt:lpstr>Family and medical leave act </vt:lpstr>
      <vt:lpstr>Family and medical leave act </vt:lpstr>
      <vt:lpstr> Paid Parental Leave  (PPL)  </vt:lpstr>
      <vt:lpstr>Paid parental leave</vt:lpstr>
      <vt:lpstr>Paid parental leave</vt:lpstr>
      <vt:lpstr>Paid parental leave</vt:lpstr>
      <vt:lpstr>Paid parental leave</vt:lpstr>
      <vt:lpstr>Paid parental leave</vt:lpstr>
      <vt:lpstr> application of fmla &amp; ppl policies   </vt:lpstr>
      <vt:lpstr>Example </vt:lpstr>
      <vt:lpstr>Example </vt:lpstr>
      <vt:lpstr>CONTACT  INFORMATION</vt:lpstr>
      <vt:lpstr>closing </vt:lpstr>
    </vt:vector>
  </TitlesOfParts>
  <Company>Purdue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HRBN 230 - FMLA-PPL Presentation</dc:title>
  <dc:creator>Purdue Marketing Communications</dc:creator>
  <cp:lastModifiedBy>Bush, Deidre J</cp:lastModifiedBy>
  <cp:revision>188</cp:revision>
  <cp:lastPrinted>2013-09-26T18:26:44Z</cp:lastPrinted>
  <dcterms:created xsi:type="dcterms:W3CDTF">2011-09-20T15:44:26Z</dcterms:created>
  <dcterms:modified xsi:type="dcterms:W3CDTF">2015-02-20T13:33:13Z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0x0101004A91B31845F42E4DB85785BB962D321A</vt:lpwstr>
  </property>
</Properties>
</file>